
<file path=[Content_Types].xml><?xml version="1.0" encoding="utf-8"?>
<Types xmlns="http://schemas.openxmlformats.org/package/2006/content-types">
  <Default Extension="xml" ContentType="application/xml"/>
  <Default Extension="wmv" ContentType="video/unknown"/>
  <Default Extension="jpeg" ContentType="image/jpeg"/>
  <Default Extension="jpg" ContentType="image/jpe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notesMasterIdLst>
    <p:notesMasterId r:id="rId23"/>
  </p:notesMasterIdLst>
  <p:handoutMasterIdLst>
    <p:handoutMasterId r:id="rId24"/>
  </p:handoutMasterIdLst>
  <p:sldIdLst>
    <p:sldId id="289" r:id="rId2"/>
    <p:sldId id="271" r:id="rId3"/>
    <p:sldId id="272" r:id="rId4"/>
    <p:sldId id="287" r:id="rId5"/>
    <p:sldId id="291" r:id="rId6"/>
    <p:sldId id="292" r:id="rId7"/>
    <p:sldId id="293" r:id="rId8"/>
    <p:sldId id="294" r:id="rId9"/>
    <p:sldId id="262" r:id="rId10"/>
    <p:sldId id="299" r:id="rId11"/>
    <p:sldId id="290" r:id="rId12"/>
    <p:sldId id="300" r:id="rId13"/>
    <p:sldId id="281" r:id="rId14"/>
    <p:sldId id="298" r:id="rId15"/>
    <p:sldId id="269" r:id="rId16"/>
    <p:sldId id="301" r:id="rId17"/>
    <p:sldId id="295" r:id="rId18"/>
    <p:sldId id="296" r:id="rId19"/>
    <p:sldId id="297" r:id="rId20"/>
    <p:sldId id="284" r:id="rId21"/>
    <p:sldId id="303" r:id="rId22"/>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Arial" charset="0"/>
      </a:defRPr>
    </a:lvl1pPr>
    <a:lvl2pPr marL="457200" algn="l" rtl="0" eaLnBrk="0" fontAlgn="base" hangingPunct="0">
      <a:spcBef>
        <a:spcPct val="0"/>
      </a:spcBef>
      <a:spcAft>
        <a:spcPct val="0"/>
      </a:spcAft>
      <a:defRPr kern="1200">
        <a:solidFill>
          <a:schemeClr val="tx1"/>
        </a:solidFill>
        <a:latin typeface="Arial" charset="0"/>
        <a:ea typeface="+mn-ea"/>
        <a:cs typeface="Arial" charset="0"/>
      </a:defRPr>
    </a:lvl2pPr>
    <a:lvl3pPr marL="914400" algn="l" rtl="0" eaLnBrk="0" fontAlgn="base" hangingPunct="0">
      <a:spcBef>
        <a:spcPct val="0"/>
      </a:spcBef>
      <a:spcAft>
        <a:spcPct val="0"/>
      </a:spcAft>
      <a:defRPr kern="1200">
        <a:solidFill>
          <a:schemeClr val="tx1"/>
        </a:solidFill>
        <a:latin typeface="Arial" charset="0"/>
        <a:ea typeface="+mn-ea"/>
        <a:cs typeface="Arial" charset="0"/>
      </a:defRPr>
    </a:lvl3pPr>
    <a:lvl4pPr marL="1371600" algn="l" rtl="0" eaLnBrk="0" fontAlgn="base" hangingPunct="0">
      <a:spcBef>
        <a:spcPct val="0"/>
      </a:spcBef>
      <a:spcAft>
        <a:spcPct val="0"/>
      </a:spcAft>
      <a:defRPr kern="1200">
        <a:solidFill>
          <a:schemeClr val="tx1"/>
        </a:solidFill>
        <a:latin typeface="Arial" charset="0"/>
        <a:ea typeface="+mn-ea"/>
        <a:cs typeface="Arial" charset="0"/>
      </a:defRPr>
    </a:lvl4pPr>
    <a:lvl5pPr marL="1828800" algn="l" rtl="0" eaLnBrk="0" fontAlgn="base" hangingPunct="0">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290" autoAdjust="0"/>
  </p:normalViewPr>
  <p:slideViewPr>
    <p:cSldViewPr>
      <p:cViewPr varScale="1">
        <p:scale>
          <a:sx n="73" d="100"/>
          <a:sy n="73" d="100"/>
        </p:scale>
        <p:origin x="-1880"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25283"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225284"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225285"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Arial" charset="0"/>
              </a:defRPr>
            </a:lvl1pPr>
          </a:lstStyle>
          <a:p>
            <a:pPr>
              <a:defRPr/>
            </a:pPr>
            <a:fld id="{BDC54E7D-8E3A-40FF-9E9E-EE78BA8E12EA}" type="slidenum">
              <a:rPr lang="en-US"/>
              <a:pPr>
                <a:defRPr/>
              </a:pPr>
              <a:t>‹#›</a:t>
            </a:fld>
            <a:endParaRPr lang="en-US"/>
          </a:p>
        </p:txBody>
      </p:sp>
    </p:spTree>
    <p:extLst>
      <p:ext uri="{BB962C8B-B14F-4D97-AF65-F5344CB8AC3E}">
        <p14:creationId xmlns:p14="http://schemas.microsoft.com/office/powerpoint/2010/main" val="2262907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07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919163" y="744538"/>
            <a:ext cx="4962525"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1038" y="4716463"/>
            <a:ext cx="5435600" cy="44656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n-US"/>
          </a:p>
        </p:txBody>
      </p:sp>
      <p:sp>
        <p:nvSpPr>
          <p:cNvPr id="307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Arial" charset="0"/>
              </a:defRPr>
            </a:lvl1pPr>
          </a:lstStyle>
          <a:p>
            <a:pPr>
              <a:defRPr/>
            </a:pPr>
            <a:fld id="{7E19E620-FFC9-451B-80E8-A0312882F45C}" type="slidenum">
              <a:rPr lang="en-US"/>
              <a:pPr>
                <a:defRPr/>
              </a:pPr>
              <a:t>‹#›</a:t>
            </a:fld>
            <a:endParaRPr lang="en-US"/>
          </a:p>
        </p:txBody>
      </p:sp>
    </p:spTree>
    <p:extLst>
      <p:ext uri="{BB962C8B-B14F-4D97-AF65-F5344CB8AC3E}">
        <p14:creationId xmlns:p14="http://schemas.microsoft.com/office/powerpoint/2010/main" val="6757828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presentation will address</a:t>
            </a:r>
            <a:r>
              <a:rPr lang="en-US" baseline="0" dirty="0" smtClean="0"/>
              <a:t> safety not only from a protection point of view but from a development stand and will argue that by creating a safe environment for children </a:t>
            </a:r>
            <a:r>
              <a:rPr lang="en-US" baseline="0" smtClean="0"/>
              <a:t>that </a:t>
            </a:r>
            <a:r>
              <a:rPr lang="en-US" baseline="0" smtClean="0"/>
              <a:t>considers </a:t>
            </a:r>
            <a:r>
              <a:rPr lang="en-US" baseline="0" dirty="0" smtClean="0"/>
              <a:t>not only their physical and emotional safety but also their environment, cognitive and spiritual safety, children are empowered to fully participate in society and help transforming the many issues that affect them.  </a:t>
            </a:r>
            <a:endParaRPr lang="en-US" dirty="0"/>
          </a:p>
        </p:txBody>
      </p:sp>
      <p:sp>
        <p:nvSpPr>
          <p:cNvPr id="4" name="Slide Number Placeholder 3"/>
          <p:cNvSpPr>
            <a:spLocks noGrp="1"/>
          </p:cNvSpPr>
          <p:nvPr>
            <p:ph type="sldNum" sz="quarter" idx="10"/>
          </p:nvPr>
        </p:nvSpPr>
        <p:spPr/>
        <p:txBody>
          <a:bodyPr/>
          <a:lstStyle/>
          <a:p>
            <a:pPr>
              <a:defRPr/>
            </a:pPr>
            <a:fld id="{B87D1C9A-25F2-4FAB-9A65-C2ACCAE2E96D}"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94D0232-1185-42FD-8A00-1907CB4C7071}" type="slidenum">
              <a:rPr lang="en-US" smtClean="0"/>
              <a:pPr/>
              <a:t>10</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C6504FD-9545-4979-82FC-6618EE50B668}" type="slidenum">
              <a:rPr lang="en-US" smtClean="0"/>
              <a:pPr/>
              <a:t>11</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C6504FD-9545-4979-82FC-6618EE50B668}" type="slidenum">
              <a:rPr lang="en-US" smtClean="0"/>
              <a:pPr/>
              <a:t>12</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13DFD22-6498-45E8-AE92-41C9FCB79CCF}" type="slidenum">
              <a:rPr lang="en-US" smtClean="0"/>
              <a:pPr/>
              <a:t>13</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330200" y="4716463"/>
            <a:ext cx="6172200" cy="4465637"/>
          </a:xfrm>
          <a:noFill/>
          <a:ln/>
        </p:spPr>
        <p:txBody>
          <a:bodyPr/>
          <a:lstStyle/>
          <a:p>
            <a:pPr eaLnBrk="1" hangingPunct="1">
              <a:lnSpc>
                <a:spcPct val="80000"/>
              </a:lnSpc>
            </a:pPr>
            <a:r>
              <a:rPr lang="en-US" sz="1000" dirty="0" smtClean="0">
                <a:latin typeface="Arial"/>
                <a:cs typeface="Arial"/>
              </a:rPr>
              <a:t>Through the creation</a:t>
            </a:r>
            <a:r>
              <a:rPr lang="en-US" sz="1000" baseline="0" dirty="0" smtClean="0">
                <a:latin typeface="Arial"/>
                <a:cs typeface="Arial"/>
              </a:rPr>
              <a:t> of a safe learning environment, Arigatou International addresses physical, emotional, cognitive and spiritual safety.  </a:t>
            </a:r>
          </a:p>
          <a:p>
            <a:pPr eaLnBrk="1" hangingPunct="1">
              <a:lnSpc>
                <a:spcPct val="80000"/>
              </a:lnSpc>
            </a:pPr>
            <a:endParaRPr lang="en-US" sz="1000" dirty="0" smtClean="0">
              <a:latin typeface="Arial"/>
              <a:cs typeface="Arial"/>
            </a:endParaRPr>
          </a:p>
          <a:p>
            <a:pPr eaLnBrk="1" hangingPunct="1">
              <a:lnSpc>
                <a:spcPct val="80000"/>
              </a:lnSpc>
            </a:pPr>
            <a:r>
              <a:rPr lang="en-US" sz="1000" dirty="0" smtClean="0">
                <a:latin typeface="Arial"/>
                <a:cs typeface="Arial"/>
              </a:rPr>
              <a:t>Reflection opportunities</a:t>
            </a:r>
          </a:p>
          <a:p>
            <a:pPr eaLnBrk="1" hangingPunct="1">
              <a:lnSpc>
                <a:spcPct val="80000"/>
              </a:lnSpc>
            </a:pPr>
            <a:r>
              <a:rPr lang="en-US" sz="1000" dirty="0" smtClean="0">
                <a:latin typeface="Arial"/>
                <a:cs typeface="Arial"/>
              </a:rPr>
              <a:t>Meta-cognitive skills</a:t>
            </a:r>
          </a:p>
          <a:p>
            <a:pPr eaLnBrk="1" hangingPunct="1">
              <a:lnSpc>
                <a:spcPct val="80000"/>
              </a:lnSpc>
            </a:pPr>
            <a:r>
              <a:rPr lang="en-US" sz="1000" dirty="0" smtClean="0">
                <a:latin typeface="Arial"/>
                <a:cs typeface="Arial"/>
              </a:rPr>
              <a:t>Self-journey</a:t>
            </a:r>
          </a:p>
          <a:p>
            <a:pPr eaLnBrk="1" hangingPunct="1">
              <a:lnSpc>
                <a:spcPct val="80000"/>
              </a:lnSpc>
            </a:pPr>
            <a:r>
              <a:rPr lang="en-US" sz="1000" dirty="0" smtClean="0">
                <a:latin typeface="Arial"/>
                <a:cs typeface="Arial"/>
              </a:rPr>
              <a:t>Critical thinking</a:t>
            </a:r>
          </a:p>
          <a:p>
            <a:pPr eaLnBrk="1" hangingPunct="1">
              <a:lnSpc>
                <a:spcPct val="80000"/>
              </a:lnSpc>
            </a:pPr>
            <a:r>
              <a:rPr lang="en-US" sz="1000" dirty="0" smtClean="0">
                <a:latin typeface="Arial"/>
                <a:cs typeface="Arial"/>
              </a:rPr>
              <a:t>Ethical dilemmas</a:t>
            </a:r>
          </a:p>
          <a:p>
            <a:pPr eaLnBrk="1" hangingPunct="1">
              <a:lnSpc>
                <a:spcPct val="80000"/>
              </a:lnSpc>
            </a:pPr>
            <a:r>
              <a:rPr lang="en-US" sz="1000" dirty="0" smtClean="0">
                <a:latin typeface="Arial"/>
                <a:cs typeface="Arial"/>
              </a:rPr>
              <a:t>Problem solving</a:t>
            </a:r>
          </a:p>
          <a:p>
            <a:pPr eaLnBrk="1" hangingPunct="1">
              <a:lnSpc>
                <a:spcPct val="80000"/>
              </a:lnSpc>
            </a:pPr>
            <a:r>
              <a:rPr lang="en-US" sz="1000" dirty="0" smtClean="0">
                <a:latin typeface="Arial"/>
                <a:cs typeface="Arial"/>
              </a:rPr>
              <a:t>Collaborative learning</a:t>
            </a:r>
          </a:p>
          <a:p>
            <a:pPr eaLnBrk="1" hangingPunct="1">
              <a:lnSpc>
                <a:spcPct val="80000"/>
              </a:lnSpc>
            </a:pPr>
            <a:r>
              <a:rPr lang="en-US" sz="1000" dirty="0" smtClean="0">
                <a:latin typeface="Arial"/>
                <a:cs typeface="Arial"/>
              </a:rPr>
              <a:t>Appreciating diversity</a:t>
            </a:r>
          </a:p>
          <a:p>
            <a:pPr eaLnBrk="1" hangingPunct="1">
              <a:lnSpc>
                <a:spcPct val="80000"/>
              </a:lnSpc>
            </a:pPr>
            <a:r>
              <a:rPr lang="en-US" sz="1000" dirty="0" smtClean="0">
                <a:latin typeface="Arial"/>
                <a:cs typeface="Arial"/>
              </a:rPr>
              <a:t>Respecting</a:t>
            </a:r>
            <a:r>
              <a:rPr lang="en-US" sz="1000" baseline="0" dirty="0" smtClean="0">
                <a:latin typeface="Arial"/>
                <a:cs typeface="Arial"/>
              </a:rPr>
              <a:t> other beliefs</a:t>
            </a:r>
          </a:p>
          <a:p>
            <a:pPr eaLnBrk="1" hangingPunct="1">
              <a:lnSpc>
                <a:spcPct val="80000"/>
              </a:lnSpc>
            </a:pPr>
            <a:r>
              <a:rPr lang="en-US" sz="1000" baseline="0" dirty="0" smtClean="0">
                <a:latin typeface="Arial"/>
                <a:cs typeface="Arial"/>
              </a:rPr>
              <a:t>Transformational – from reflection to action</a:t>
            </a:r>
            <a:endParaRPr lang="en-US" sz="1000" dirty="0" smtClean="0">
              <a:latin typeface="Arial"/>
              <a:cs typeface="Arial"/>
            </a:endParaRPr>
          </a:p>
          <a:p>
            <a:pPr eaLnBrk="1" hangingPunct="1">
              <a:lnSpc>
                <a:spcPct val="80000"/>
              </a:lnSpc>
            </a:pPr>
            <a:endParaRPr lang="en-US" sz="1000" dirty="0"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913DFD22-6498-45E8-AE92-41C9FCB79CCF}" type="slidenum">
              <a:rPr lang="en-US" smtClean="0"/>
              <a:pPr/>
              <a:t>14</a:t>
            </a:fld>
            <a:endParaRPr 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330200" y="4716463"/>
            <a:ext cx="6172200" cy="4465637"/>
          </a:xfrm>
          <a:noFill/>
          <a:ln/>
        </p:spPr>
        <p:txBody>
          <a:bodyPr/>
          <a:lstStyle/>
          <a:p>
            <a:pPr eaLnBrk="1" hangingPunct="1">
              <a:lnSpc>
                <a:spcPct val="80000"/>
              </a:lnSpc>
            </a:pPr>
            <a:r>
              <a:rPr lang="en-US" sz="1000" dirty="0" smtClean="0">
                <a:ea typeface="MS PGothic" pitchFamily="34" charset="-128"/>
              </a:rPr>
              <a:t>Learning</a:t>
            </a:r>
            <a:r>
              <a:rPr lang="en-US" sz="1000" baseline="0" dirty="0" smtClean="0">
                <a:ea typeface="MS PGothic" pitchFamily="34" charset="-128"/>
              </a:rPr>
              <a:t> to Live Together approach and methodologies allow to develop a safe learning environment for children where they can develop fully – going beyond the protection stand point:  It allows them to develop their sense of belonging, of being, of connecting with others, of becoming who they want to become and help transforming their societies.  </a:t>
            </a:r>
          </a:p>
          <a:p>
            <a:pPr eaLnBrk="1" hangingPunct="1">
              <a:lnSpc>
                <a:spcPct val="80000"/>
              </a:lnSpc>
            </a:pPr>
            <a:endParaRPr lang="en-US" sz="1000" baseline="0" dirty="0" smtClean="0">
              <a:ea typeface="MS PGothic" pitchFamily="34" charset="-128"/>
            </a:endParaRPr>
          </a:p>
          <a:p>
            <a:pPr eaLnBrk="1" hangingPunct="1">
              <a:lnSpc>
                <a:spcPct val="80000"/>
              </a:lnSpc>
            </a:pPr>
            <a:r>
              <a:rPr lang="en-US" sz="1000" baseline="0" dirty="0" smtClean="0">
                <a:ea typeface="MS PGothic" pitchFamily="34" charset="-128"/>
              </a:rPr>
              <a:t>The next slides show how through the Learning to Live Together program those spaces are provided, encouraging children to participate and through participation helping to develop a safe environment for others. </a:t>
            </a:r>
            <a:endParaRPr lang="en-US" sz="1000" dirty="0" smtClean="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EBAB833-B3A4-47DB-86EE-4FEEE1E4DC0A}" type="slidenum">
              <a:rPr lang="en-US" smtClean="0"/>
              <a:pPr/>
              <a:t>15</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dirty="0" smtClean="0"/>
              <a:t>Belonging:  Allowing</a:t>
            </a:r>
            <a:r>
              <a:rPr lang="en-US" baseline="0" dirty="0" smtClean="0"/>
              <a:t> space for children and youth to discover where they belong to, their roots in relation to their experiences and others.  </a:t>
            </a:r>
          </a:p>
          <a:p>
            <a:pPr eaLnBrk="1" hangingPunct="1"/>
            <a:endParaRPr lang="en-US" dirty="0" smtClean="0"/>
          </a:p>
          <a:p>
            <a:pPr eaLnBrk="1" hangingPunct="1"/>
            <a:r>
              <a:rPr lang="en-US" dirty="0" smtClean="0"/>
              <a:t>Children from</a:t>
            </a:r>
            <a:r>
              <a:rPr lang="en-US" baseline="0" dirty="0" smtClean="0"/>
              <a:t> Colombia and Ecuador living in San Lorenzo in the border between both countries – affected by poverty and violence. </a:t>
            </a:r>
            <a:endParaRPr lang="en-US" dirty="0" smtClean="0"/>
          </a:p>
          <a:p>
            <a:pPr eaLnBrk="1" hangingPunct="1"/>
            <a:r>
              <a:rPr lang="en-US" dirty="0" smtClean="0"/>
              <a:t>Children challenge</a:t>
            </a:r>
            <a:r>
              <a:rPr lang="en-US" baseline="0" dirty="0" smtClean="0"/>
              <a:t> their views of the other and the notion of where they belong to.  Acceptance and recognition of who they are and who the other is overcoming their stereotypes and prejudices.  </a:t>
            </a: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EBAB833-B3A4-47DB-86EE-4FEEE1E4DC0A}" type="slidenum">
              <a:rPr lang="en-US" smtClean="0"/>
              <a:pPr/>
              <a:t>16</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dirty="0" smtClean="0"/>
          </a:p>
          <a:p>
            <a:pPr eaLnBrk="1" hangingPunct="1"/>
            <a:r>
              <a:rPr lang="en-US" b="1" dirty="0" smtClean="0"/>
              <a:t>Being: </a:t>
            </a:r>
            <a:r>
              <a:rPr lang="en-US" dirty="0" smtClean="0"/>
              <a:t>Possibility</a:t>
            </a:r>
            <a:r>
              <a:rPr lang="en-US" baseline="0" dirty="0" smtClean="0"/>
              <a:t> to reflect on what their values are, what they stand for, to express themselves freely, </a:t>
            </a:r>
            <a:endParaRPr lang="en-US" dirty="0" smtClean="0"/>
          </a:p>
          <a:p>
            <a:pPr eaLnBrk="1" hangingPunct="1"/>
            <a:r>
              <a:rPr lang="en-US" dirty="0" smtClean="0"/>
              <a:t>Being children but also full participants in society – possibility to</a:t>
            </a:r>
            <a:r>
              <a:rPr lang="en-US" baseline="0" dirty="0" smtClean="0"/>
              <a:t> be part of decisions, to make their voices heard.  </a:t>
            </a:r>
          </a:p>
          <a:p>
            <a:pPr eaLnBrk="1" hangingPunct="1"/>
            <a:r>
              <a:rPr lang="en-US" baseline="0" dirty="0" smtClean="0"/>
              <a:t> </a:t>
            </a: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EBAB833-B3A4-47DB-86EE-4FEEE1E4DC0A}" type="slidenum">
              <a:rPr lang="en-US" smtClean="0"/>
              <a:pPr/>
              <a:t>17</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b="1" dirty="0" smtClean="0"/>
              <a:t>Connecting:  </a:t>
            </a:r>
            <a:r>
              <a:rPr lang="en-US" dirty="0" smtClean="0"/>
              <a:t>Building bridges</a:t>
            </a:r>
            <a:r>
              <a:rPr lang="en-US" baseline="0" dirty="0" smtClean="0"/>
              <a:t> of trust with others, moving from fear to genuine collaboration, breaking walls, unlearning</a:t>
            </a:r>
            <a:endParaRPr lang="en-US" dirty="0" smtClean="0"/>
          </a:p>
          <a:p>
            <a:pPr eaLnBrk="1" hangingPunct="1"/>
            <a:endParaRPr lang="en-US" dirty="0" smtClean="0"/>
          </a:p>
          <a:p>
            <a:pPr eaLnBrk="1" hangingPunct="1"/>
            <a:r>
              <a:rPr lang="en-US" dirty="0" smtClean="0"/>
              <a:t>Israel</a:t>
            </a:r>
            <a:r>
              <a:rPr lang="en-US" baseline="0" dirty="0" smtClean="0"/>
              <a:t> citizens – Jews, Palestinians: Christian and Muslims</a:t>
            </a:r>
          </a:p>
          <a:p>
            <a:pPr eaLnBrk="1" hangingPunct="1"/>
            <a:r>
              <a:rPr lang="en-US" baseline="0" dirty="0" smtClean="0"/>
              <a:t>One week program to unlearn the different narratives they have been told, to be with “the other” for the first time, talk, try to understand the other, listen and reflect.  A challenging experience to connect with that “other”, its being described as their “enemy”.</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EBAB833-B3A4-47DB-86EE-4FEEE1E4DC0A}" type="slidenum">
              <a:rPr lang="en-US" smtClean="0"/>
              <a:pPr/>
              <a:t>18</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r>
              <a:rPr lang="en-US" b="1" dirty="0" smtClean="0"/>
              <a:t>Becoming: </a:t>
            </a:r>
            <a:r>
              <a:rPr lang="en-US" dirty="0" smtClean="0"/>
              <a:t>Children and youth becoming role models</a:t>
            </a:r>
            <a:r>
              <a:rPr lang="en-US" baseline="0" dirty="0" smtClean="0"/>
              <a:t> for others, inspiring other children, facilitating workshops on ethics education, leading by example </a:t>
            </a:r>
          </a:p>
          <a:p>
            <a:pPr eaLnBrk="1" hangingPunct="1"/>
            <a:endParaRPr lang="en-US" baseline="0" dirty="0" smtClean="0"/>
          </a:p>
          <a:p>
            <a:pPr eaLnBrk="1" hangingPunct="1"/>
            <a:r>
              <a:rPr lang="en-US" baseline="0" dirty="0" smtClean="0"/>
              <a:t>Becoming who they want to be with the capacity and possibility to choose, make decisions and act based on ethical values</a:t>
            </a:r>
            <a:endParaRPr lang="en-US" dirty="0" smtClean="0"/>
          </a:p>
          <a:p>
            <a:pPr eaLnBrk="1" hangingPunct="1"/>
            <a:endParaRPr lang="en-US" dirty="0" smtClean="0"/>
          </a:p>
          <a:p>
            <a:pPr eaLnBrk="1" hangingPunct="1"/>
            <a:r>
              <a:rPr lang="en-US" dirty="0" smtClean="0"/>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FEBAB833-B3A4-47DB-86EE-4FEEE1E4DC0A}" type="slidenum">
              <a:rPr lang="en-US" smtClean="0"/>
              <a:pPr/>
              <a:t>19</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b="1" dirty="0" smtClean="0"/>
          </a:p>
          <a:p>
            <a:pPr eaLnBrk="1" hangingPunct="1"/>
            <a:r>
              <a:rPr lang="en-US" b="1" dirty="0" smtClean="0"/>
              <a:t>Transforming:  </a:t>
            </a:r>
            <a:r>
              <a:rPr lang="en-US" dirty="0" smtClean="0"/>
              <a:t>Children and</a:t>
            </a:r>
            <a:r>
              <a:rPr lang="en-US" baseline="0" dirty="0" smtClean="0"/>
              <a:t> youth are empowered to transform their societies, to raise awareness, to mobilize other youth, to fight against poverty, violence, </a:t>
            </a:r>
          </a:p>
          <a:p>
            <a:pPr eaLnBrk="1" hangingPunct="1"/>
            <a:r>
              <a:rPr lang="en-US" baseline="0" dirty="0" smtClean="0"/>
              <a:t> </a:t>
            </a:r>
            <a:endParaRPr lang="en-US" dirty="0" smtClean="0"/>
          </a:p>
          <a:p>
            <a:pPr eaLnBrk="1" hangingPunct="1"/>
            <a:r>
              <a:rPr lang="en-US" dirty="0" smtClean="0"/>
              <a:t>Tiago</a:t>
            </a:r>
            <a:r>
              <a:rPr lang="en-US" baseline="0" dirty="0" smtClean="0"/>
              <a:t> in Brazil working with parents and children on ethics education </a:t>
            </a:r>
          </a:p>
          <a:p>
            <a:pPr eaLnBrk="1" hangingPunct="1"/>
            <a:r>
              <a:rPr lang="en-US" baseline="0" dirty="0" err="1" smtClean="0"/>
              <a:t>Fadhili</a:t>
            </a:r>
            <a:r>
              <a:rPr lang="en-US" baseline="0" dirty="0" smtClean="0"/>
              <a:t> in Tanzania – project to compose songs to raise awareness about violence against children in the country and mobilize children and youth from the peace clubs to make a difference.</a:t>
            </a:r>
          </a:p>
          <a:p>
            <a:pPr eaLnBrk="1" hangingPunct="1"/>
            <a:r>
              <a:rPr lang="en-US" baseline="0" dirty="0" smtClean="0"/>
              <a:t>Youth in Bosnia and Herzegovina promoting interfaith dialogue</a:t>
            </a: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3C6504FD-9545-4979-82FC-6618EE50B668}" type="slidenum">
              <a:rPr lang="en-US" smtClean="0"/>
              <a:pPr/>
              <a:t>2</a:t>
            </a:fld>
            <a:endParaRPr 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r>
              <a:rPr lang="en-US" dirty="0" smtClean="0"/>
              <a:t>When we talk about children and young</a:t>
            </a:r>
            <a:r>
              <a:rPr lang="en-US" baseline="0" dirty="0" smtClean="0"/>
              <a:t> people – there is a central element that should frame all our discussions, interventions and reflections – human dignity.  It is an umbrella concept for the Convention on the Rights of the Child, it is also a core element in many religious communities and a central component for the development of justice and peace.  I want to start my intervention by framing the key areas of this panel: children, young people, participation, safe environment, around the understanding of human dignity.  If we want to provide a safe environment for children and young people and want to empower them as agents of change, we need to look more holistically at the topic and from a more integrated perspective. </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7F74A3D-25ED-4338-9AD7-6636977A5993}" type="slidenum">
              <a:rPr lang="en-US" smtClean="0"/>
              <a:pPr/>
              <a:t>20</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dirty="0" smtClean="0"/>
              <a:t>By</a:t>
            </a:r>
            <a:r>
              <a:rPr lang="en-US" baseline="0" dirty="0" smtClean="0"/>
              <a:t> creating full “safe” environments for children and youth will allow them to thrive in confidence, to fully participate and become partners in the development and transformation of their societies.  </a:t>
            </a: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7F74A3D-25ED-4338-9AD7-6636977A5993}" type="slidenum">
              <a:rPr lang="en-US" smtClean="0"/>
              <a:pPr/>
              <a:t>21</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rtl="0"/>
            <a:r>
              <a:rPr lang="en-US" sz="1200" kern="1200" dirty="0" smtClean="0">
                <a:solidFill>
                  <a:schemeClr val="tx1"/>
                </a:solidFill>
                <a:effectLst/>
                <a:latin typeface="Arial" charset="0"/>
                <a:ea typeface="+mn-ea"/>
                <a:cs typeface="Arial" charset="0"/>
              </a:rPr>
              <a:t>Khalil Gibran, </a:t>
            </a:r>
          </a:p>
          <a:p>
            <a:pPr rtl="0"/>
            <a:r>
              <a:rPr lang="en-US" sz="1200" kern="1200" dirty="0" smtClean="0">
                <a:solidFill>
                  <a:schemeClr val="tx1"/>
                </a:solidFill>
                <a:effectLst/>
                <a:latin typeface="Arial" charset="0"/>
                <a:ea typeface="+mn-ea"/>
                <a:cs typeface="Arial" charset="0"/>
              </a:rPr>
              <a:t>The Prophet</a:t>
            </a:r>
          </a:p>
          <a:p>
            <a:pPr rtl="0"/>
            <a:r>
              <a:rPr lang="en-US" sz="1200" kern="1200" dirty="0" smtClean="0">
                <a:solidFill>
                  <a:schemeClr val="tx1"/>
                </a:solidFill>
                <a:effectLst/>
                <a:latin typeface="Arial" charset="0"/>
                <a:ea typeface="+mn-ea"/>
                <a:cs typeface="Arial" charset="0"/>
              </a:rPr>
              <a:t>, Chapter entitled: Children, Arrow Books Ltd, New York, 1991.</a:t>
            </a:r>
          </a:p>
          <a:p>
            <a:pPr rtl="0"/>
            <a:endParaRPr lang="en-US" sz="1200" kern="1200" dirty="0" smtClean="0">
              <a:solidFill>
                <a:schemeClr val="tx1"/>
              </a:solidFill>
              <a:effectLst/>
              <a:latin typeface="Arial" charset="0"/>
              <a:ea typeface="+mn-ea"/>
              <a:cs typeface="Arial" charset="0"/>
            </a:endParaRPr>
          </a:p>
          <a:p>
            <a:pPr rtl="0"/>
            <a:r>
              <a:rPr lang="en-US" sz="1200" kern="1200" dirty="0" smtClean="0">
                <a:solidFill>
                  <a:schemeClr val="tx1"/>
                </a:solidFill>
                <a:effectLst/>
                <a:latin typeface="Arial" charset="0"/>
                <a:ea typeface="+mn-ea"/>
                <a:cs typeface="Arial" charset="0"/>
              </a:rPr>
              <a:t>We may want to protect children from any damage but we also need to be aware that they</a:t>
            </a:r>
            <a:r>
              <a:rPr lang="en-US" sz="1200" kern="1200" baseline="0" dirty="0" smtClean="0">
                <a:solidFill>
                  <a:schemeClr val="tx1"/>
                </a:solidFill>
                <a:effectLst/>
                <a:latin typeface="Arial" charset="0"/>
                <a:ea typeface="+mn-ea"/>
                <a:cs typeface="Arial" charset="0"/>
              </a:rPr>
              <a:t> don’t belong to us and that creating a safe environment for them goes beyond a protection perspective, we should create a safe environment that allows them to develop fully.  </a:t>
            </a:r>
            <a:endParaRPr lang="en-US" sz="1200" kern="1200" dirty="0" smtClean="0">
              <a:solidFill>
                <a:schemeClr val="tx1"/>
              </a:solidFill>
              <a:effectLst/>
              <a:latin typeface="Arial" charset="0"/>
              <a:ea typeface="+mn-ea"/>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229E37F-C215-42FC-B1F6-9E65D83F11D2}" type="slidenum">
              <a:rPr lang="en-US" smtClean="0"/>
              <a:pPr/>
              <a:t>3</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t>What</a:t>
            </a:r>
            <a:r>
              <a:rPr lang="en-US" baseline="0" dirty="0" smtClean="0"/>
              <a:t> is safety?</a:t>
            </a:r>
          </a:p>
          <a:p>
            <a:pPr eaLnBrk="1" hangingPunct="1"/>
            <a:r>
              <a:rPr lang="en-US" baseline="0" dirty="0" smtClean="0"/>
              <a:t>The dictionary describes safety as “</a:t>
            </a:r>
            <a:r>
              <a:rPr lang="en-US" sz="1200" kern="1200" dirty="0" smtClean="0">
                <a:solidFill>
                  <a:schemeClr val="tx1"/>
                </a:solidFill>
                <a:latin typeface="Arial" charset="0"/>
                <a:ea typeface="+mn-ea"/>
                <a:cs typeface="Arial" charset="0"/>
              </a:rPr>
              <a:t>the condition of being protected from or unlikely to cause danger, risk, or injury”.  Oxford Dictionary</a:t>
            </a:r>
          </a:p>
          <a:p>
            <a:pPr eaLnBrk="1" hangingPunct="1"/>
            <a:r>
              <a:rPr lang="en-US" sz="1200" kern="1200" dirty="0" smtClean="0">
                <a:solidFill>
                  <a:schemeClr val="tx1"/>
                </a:solidFill>
                <a:latin typeface="Arial" charset="0"/>
                <a:ea typeface="+mn-ea"/>
                <a:cs typeface="Arial" charset="0"/>
              </a:rPr>
              <a:t>Safe: protected from or not exposed to danger or risk; not likely to be harmed or lost.</a:t>
            </a:r>
          </a:p>
          <a:p>
            <a:pPr eaLnBrk="1" hangingPunct="1"/>
            <a:endParaRPr lang="en-US" sz="1200" kern="1200" dirty="0" smtClean="0">
              <a:solidFill>
                <a:schemeClr val="tx1"/>
              </a:solidFill>
              <a:latin typeface="Arial" charset="0"/>
              <a:ea typeface="+mn-ea"/>
              <a:cs typeface="Arial" charset="0"/>
            </a:endParaRPr>
          </a:p>
          <a:p>
            <a:pPr eaLnBrk="1" hangingPunct="1"/>
            <a:r>
              <a:rPr lang="en-US" sz="1200" kern="1200" dirty="0" smtClean="0">
                <a:solidFill>
                  <a:schemeClr val="tx1"/>
                </a:solidFill>
                <a:latin typeface="Arial" charset="0"/>
                <a:ea typeface="+mn-ea"/>
                <a:cs typeface="Arial" charset="0"/>
              </a:rPr>
              <a:t>- Safety in these terms</a:t>
            </a:r>
            <a:r>
              <a:rPr lang="en-US" sz="1200" kern="1200" baseline="0" dirty="0" smtClean="0">
                <a:solidFill>
                  <a:schemeClr val="tx1"/>
                </a:solidFill>
                <a:latin typeface="Arial" charset="0"/>
                <a:ea typeface="+mn-ea"/>
                <a:cs typeface="Arial" charset="0"/>
              </a:rPr>
              <a:t> places children into an object perspective and dynamic.  “We need to protect children” we may think.  But what does it mean? How do we create a safe environment that allows them to develop freely and fully? </a:t>
            </a:r>
            <a:endParaRPr lang="en-US" sz="1200" kern="1200" dirty="0" smtClean="0">
              <a:solidFill>
                <a:schemeClr val="tx1"/>
              </a:solidFill>
              <a:latin typeface="Arial" charset="0"/>
              <a:ea typeface="+mn-ea"/>
              <a:cs typeface="Arial" charset="0"/>
            </a:endParaRPr>
          </a:p>
          <a:p>
            <a:pPr eaLnBrk="1" hangingPunct="1"/>
            <a:endParaRPr lang="en-US" sz="1200" kern="1200" dirty="0" smtClean="0">
              <a:solidFill>
                <a:schemeClr val="tx1"/>
              </a:solidFill>
              <a:latin typeface="Arial" charset="0"/>
              <a:ea typeface="+mn-ea"/>
              <a:cs typeface="Arial"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Arial" charset="0"/>
                <a:ea typeface="+mn-ea"/>
                <a:cs typeface="Arial" charset="0"/>
              </a:rPr>
              <a:t>Every child and young person has the right to a safe environment. The UN Convention on the Rights of the Child states that the child must have the opportunity of growing up and developing in an environment that is as healthy and safe as possible and that the child’s parents should be provided information on, for example, injury prevention.</a:t>
            </a:r>
          </a:p>
          <a:p>
            <a:pPr eaLnBrk="1" hangingPunct="1"/>
            <a:endParaRPr lang="en-US" sz="1200" kern="1200" dirty="0" smtClean="0">
              <a:solidFill>
                <a:schemeClr val="tx1"/>
              </a:solidFill>
              <a:latin typeface="Arial" charset="0"/>
              <a:ea typeface="+mn-ea"/>
              <a:cs typeface="Arial" charset="0"/>
            </a:endParaRPr>
          </a:p>
          <a:p>
            <a:pPr eaLnBrk="1" hangingPunct="1"/>
            <a:r>
              <a:rPr lang="en-US" sz="1200" kern="1200" dirty="0" smtClean="0">
                <a:solidFill>
                  <a:schemeClr val="tx1"/>
                </a:solidFill>
                <a:latin typeface="Arial" charset="0"/>
                <a:ea typeface="+mn-ea"/>
                <a:cs typeface="Arial" charset="0"/>
              </a:rPr>
              <a:t>When</a:t>
            </a:r>
            <a:r>
              <a:rPr lang="en-US" sz="1200" kern="1200" baseline="0" dirty="0" smtClean="0">
                <a:solidFill>
                  <a:schemeClr val="tx1"/>
                </a:solidFill>
                <a:latin typeface="Arial" charset="0"/>
                <a:ea typeface="+mn-ea"/>
                <a:cs typeface="Arial" charset="0"/>
              </a:rPr>
              <a:t> we talk about creating a  safe environment we mostly hear protection of children against physical harm, direct violence, abuse and exploitation.  It encompasses in many cases, though not often, the emotional protection of children.  Art. 2 of the CRD talks about the importance of creating safe and protective channels for participation and self-expression.  Safety and protection also encompasses environmental protection – though most of the times it fails to address safety of children from a development perspective.  How do we ensure that children are and feel safe o develop their talents, to develop their identity, to participate, to relate to others, to transform the world? We need to address safety at physical, emotional, environmental, cognitive and spiritual levels.  A safe environment for children encompasses several levels.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AD1573BD-66CD-4FE2-B5C6-B5FD65B7728F}" type="slidenum">
              <a:rPr lang="en-US" smtClean="0"/>
              <a:pPr/>
              <a:t>4</a:t>
            </a:fld>
            <a:endParaRPr lang="en-US"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p:spPr>
        <p:txBody>
          <a:bodyPr/>
          <a:lstStyle/>
          <a:p>
            <a:pPr eaLnBrk="1" hangingPunct="1"/>
            <a:r>
              <a:rPr lang="en-US" dirty="0" smtClean="0"/>
              <a:t>Protection</a:t>
            </a:r>
            <a:r>
              <a:rPr lang="en-US" baseline="0" dirty="0" smtClean="0"/>
              <a:t> and development sometimes seems compartmentalized. </a:t>
            </a:r>
          </a:p>
          <a:p>
            <a:pPr eaLnBrk="1" hangingPunct="1"/>
            <a:r>
              <a:rPr lang="en-US" baseline="0" dirty="0" smtClean="0"/>
              <a:t>To understand what it means to consider safety from a development perspective, it is important to understand different types of violence – direct, structural and cultural.  Most of the times safety is understood from the direct violence point of view: physical and verbal mal/mistreatment and abuse, however, if there are inequalities, injustices, if children cannot access social services, if they are discriminated against, they are not safe to develop their full potential and their human dignity is violated. There is another type of violence that is even more important when it comes to the safe development of children and it is cultural violence – are children manipulated to speak or express their views, or even not allowed to express their opinions? Are children indoctrinated about particular views or beliefs and not allowed to critically think about their own lives? Are children not provided opportunities to explore diversity, different views, and conditioned to accept the status quo? How can children grow safely if they are not encouraged to thrive and fully develop their capacities? </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229E37F-C215-42FC-B1F6-9E65D83F11D2}" type="slidenum">
              <a:rPr lang="en-US" smtClean="0"/>
              <a:pPr/>
              <a:t>5</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Arial" charset="0"/>
                <a:ea typeface="+mn-ea"/>
                <a:cs typeface="Arial" charset="0"/>
              </a:rPr>
              <a:t>Let us briefly</a:t>
            </a:r>
            <a:r>
              <a:rPr lang="en-US" sz="1200" kern="1200" baseline="0" dirty="0" smtClean="0">
                <a:solidFill>
                  <a:schemeClr val="tx1"/>
                </a:solidFill>
                <a:latin typeface="Arial" charset="0"/>
                <a:ea typeface="+mn-ea"/>
                <a:cs typeface="Arial" charset="0"/>
              </a:rPr>
              <a:t> look at the threats to the safe development of children </a:t>
            </a:r>
            <a:endParaRPr lang="en-US" sz="1200" kern="1200" dirty="0" smtClean="0">
              <a:solidFill>
                <a:schemeClr val="tx1"/>
              </a:solidFill>
              <a:latin typeface="Arial" charset="0"/>
              <a:ea typeface="+mn-ea"/>
              <a:cs typeface="Arial" charset="0"/>
            </a:endParaRPr>
          </a:p>
          <a:p>
            <a:pPr eaLnBrk="1" hangingPunct="1"/>
            <a:endParaRPr lang="en-US" sz="1200" kern="1200" dirty="0" smtClean="0">
              <a:solidFill>
                <a:schemeClr val="tx1"/>
              </a:solidFill>
              <a:latin typeface="Arial" charset="0"/>
              <a:ea typeface="+mn-ea"/>
              <a:cs typeface="Arial" charset="0"/>
            </a:endParaRPr>
          </a:p>
          <a:p>
            <a:pPr eaLnBrk="1" hangingPunct="1"/>
            <a:r>
              <a:rPr lang="en-US" sz="1200" kern="1200" dirty="0" smtClean="0">
                <a:solidFill>
                  <a:schemeClr val="tx1"/>
                </a:solidFill>
                <a:latin typeface="Arial" charset="0"/>
                <a:ea typeface="+mn-ea"/>
                <a:cs typeface="Arial" charset="0"/>
              </a:rPr>
              <a:t>These are some of the threats to the physical</a:t>
            </a:r>
            <a:r>
              <a:rPr lang="en-US" sz="1200" kern="1200" baseline="0" dirty="0" smtClean="0">
                <a:solidFill>
                  <a:schemeClr val="tx1"/>
                </a:solidFill>
                <a:latin typeface="Arial" charset="0"/>
                <a:ea typeface="+mn-ea"/>
                <a:cs typeface="Arial" charset="0"/>
              </a:rPr>
              <a:t> protection and development of children.  </a:t>
            </a:r>
          </a:p>
          <a:p>
            <a:pPr eaLnBrk="1" hangingPunct="1"/>
            <a:endParaRPr lang="en-US" sz="1200" kern="1200" baseline="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Almost 50 million primary- and lower-secondary-age children are out of school</a:t>
            </a:r>
          </a:p>
          <a:p>
            <a:r>
              <a:rPr lang="en-US" sz="1200" kern="1200" dirty="0" smtClean="0">
                <a:solidFill>
                  <a:schemeClr val="tx1"/>
                </a:solidFill>
                <a:latin typeface="Arial" charset="0"/>
                <a:ea typeface="+mn-ea"/>
                <a:cs typeface="Arial" charset="0"/>
              </a:rPr>
              <a:t>in conflict-affected countries. Of these, 28.5 million are primary-age; more than half of them are girls. The proportion of out-of-school children in conflict- affected countries has increased from 42% of the global total in 2008 to 50% in 2011 – Save the Children</a:t>
            </a:r>
          </a:p>
          <a:p>
            <a:endParaRPr lang="en-US" sz="1200" kern="120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THERE ARE ESTIMATED TO BE 250,000 CHILD SOLDIERS IN THE WORLD. 40% OF CHILD SOLDIERS ARE GIRLS – War child</a:t>
            </a:r>
          </a:p>
          <a:p>
            <a:endParaRPr lang="en-US" sz="1200" kern="120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14 million girls under the age of 18 marry each year. - See more at: http://</a:t>
            </a:r>
            <a:r>
              <a:rPr lang="en-US" sz="1200" kern="1200" dirty="0" err="1" smtClean="0">
                <a:solidFill>
                  <a:schemeClr val="tx1"/>
                </a:solidFill>
                <a:latin typeface="Arial" charset="0"/>
                <a:ea typeface="+mn-ea"/>
                <a:cs typeface="Arial" charset="0"/>
              </a:rPr>
              <a:t>www.plan-uk.org</a:t>
            </a:r>
            <a:r>
              <a:rPr lang="en-US" sz="1200" kern="1200" dirty="0" smtClean="0">
                <a:solidFill>
                  <a:schemeClr val="tx1"/>
                </a:solidFill>
                <a:latin typeface="Arial" charset="0"/>
                <a:ea typeface="+mn-ea"/>
                <a:cs typeface="Arial" charset="0"/>
              </a:rPr>
              <a:t>/early-and-forced-marriage/#</a:t>
            </a:r>
            <a:r>
              <a:rPr lang="en-US" sz="1200" kern="1200" dirty="0" err="1" smtClean="0">
                <a:solidFill>
                  <a:schemeClr val="tx1"/>
                </a:solidFill>
                <a:latin typeface="Arial" charset="0"/>
                <a:ea typeface="+mn-ea"/>
                <a:cs typeface="Arial" charset="0"/>
              </a:rPr>
              <a:t>sthash.UImpsjRd.dpuf</a:t>
            </a:r>
            <a:endParaRPr lang="en-US" sz="1200" kern="1200" dirty="0" smtClean="0">
              <a:solidFill>
                <a:schemeClr val="tx1"/>
              </a:solidFill>
              <a:latin typeface="Arial" charset="0"/>
              <a:ea typeface="+mn-ea"/>
              <a:cs typeface="Arial" charset="0"/>
            </a:endParaRPr>
          </a:p>
          <a:p>
            <a:endParaRPr lang="en-US" sz="1200" kern="1200" dirty="0" smtClean="0">
              <a:solidFill>
                <a:schemeClr val="tx1"/>
              </a:solidFill>
              <a:latin typeface="Arial" charset="0"/>
              <a:ea typeface="+mn-ea"/>
              <a:cs typeface="Arial" charset="0"/>
            </a:endParaRPr>
          </a:p>
          <a:p>
            <a:r>
              <a:rPr lang="en-US" sz="1200" kern="1200" dirty="0" smtClean="0">
                <a:solidFill>
                  <a:schemeClr val="tx1"/>
                </a:solidFill>
                <a:latin typeface="Arial" charset="0"/>
                <a:ea typeface="+mn-ea"/>
                <a:cs typeface="Arial" charset="0"/>
              </a:rPr>
              <a:t>UNICEF estimates that around 150 million children aged 5-14 in developing countries, about 16 per cent of all children in this age group, are involved in child </a:t>
            </a:r>
            <a:r>
              <a:rPr lang="en-US" sz="1200" kern="1200" dirty="0" err="1" smtClean="0">
                <a:solidFill>
                  <a:schemeClr val="tx1"/>
                </a:solidFill>
                <a:latin typeface="Arial" charset="0"/>
                <a:ea typeface="+mn-ea"/>
                <a:cs typeface="Arial" charset="0"/>
              </a:rPr>
              <a:t>labour</a:t>
            </a:r>
            <a:r>
              <a:rPr lang="en-US" sz="1200" kern="1200" dirty="0" smtClean="0">
                <a:solidFill>
                  <a:schemeClr val="tx1"/>
                </a:solidFill>
                <a:latin typeface="Arial" charset="0"/>
                <a:ea typeface="+mn-ea"/>
                <a:cs typeface="Arial" charset="0"/>
              </a:rPr>
              <a:t> </a:t>
            </a:r>
          </a:p>
          <a:p>
            <a:endParaRPr lang="en-US" sz="1200" kern="1200" dirty="0" smtClean="0">
              <a:solidFill>
                <a:schemeClr val="tx1"/>
              </a:solidFill>
              <a:latin typeface="Arial" charset="0"/>
              <a:ea typeface="+mn-ea"/>
              <a:cs typeface="Arial" charset="0"/>
            </a:endParaRPr>
          </a:p>
          <a:p>
            <a:r>
              <a:rPr lang="en-US" sz="1200" i="1" kern="1200" dirty="0" smtClean="0">
                <a:solidFill>
                  <a:schemeClr val="tx1"/>
                </a:solidFill>
                <a:latin typeface="Arial" charset="0"/>
                <a:ea typeface="+mn-ea"/>
                <a:cs typeface="Arial" charset="0"/>
              </a:rPr>
              <a:t>About 29,000 children under the age of five –  21 each minute – die every day, mainly from preventable causes.</a:t>
            </a:r>
            <a:endParaRPr lang="en-US" sz="1200" kern="1200" dirty="0" smtClean="0">
              <a:solidFill>
                <a:schemeClr val="tx1"/>
              </a:solidFill>
              <a:latin typeface="Arial" charset="0"/>
              <a:ea typeface="+mn-ea"/>
              <a:cs typeface="Arial" charset="0"/>
            </a:endParaRPr>
          </a:p>
          <a:p>
            <a:endParaRPr lang="en-US" sz="1200" kern="1200" dirty="0" smtClean="0">
              <a:solidFill>
                <a:schemeClr val="tx1"/>
              </a:solidFill>
              <a:latin typeface="Arial" charset="0"/>
              <a:ea typeface="+mn-ea"/>
              <a:cs typeface="Arial" charset="0"/>
            </a:endParaRPr>
          </a:p>
          <a:p>
            <a:pPr eaLnBrk="1" hangingPunct="1"/>
            <a:r>
              <a:rPr lang="en-US" sz="1200" kern="1200" dirty="0" smtClean="0">
                <a:solidFill>
                  <a:schemeClr val="tx1"/>
                </a:solidFill>
                <a:latin typeface="Arial" charset="0"/>
                <a:ea typeface="+mn-ea"/>
                <a:cs typeface="Arial" charset="0"/>
              </a:rPr>
              <a:t>Negligence - </a:t>
            </a: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229E37F-C215-42FC-B1F6-9E65D83F11D2}" type="slidenum">
              <a:rPr lang="en-US" smtClean="0"/>
              <a:pPr/>
              <a:t>6</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dirty="0" smtClean="0"/>
          </a:p>
          <a:p>
            <a:pPr eaLnBrk="1" hangingPunct="1"/>
            <a:r>
              <a:rPr lang="en-US" baseline="0" dirty="0" smtClean="0"/>
              <a:t>Verbal abuse: humiliation, intimidation, </a:t>
            </a:r>
          </a:p>
          <a:p>
            <a:pPr eaLnBrk="1" hangingPunct="1"/>
            <a:endParaRPr lang="en-US" baseline="0" dirty="0" smtClean="0"/>
          </a:p>
          <a:p>
            <a:pPr eaLnBrk="1" hangingPunct="1"/>
            <a:r>
              <a:rPr lang="en-US" dirty="0" smtClean="0"/>
              <a:t>Vertical relationships: creating gaps between children, youth and adults – hierarchies, </a:t>
            </a:r>
          </a:p>
          <a:p>
            <a:pPr eaLnBrk="1" hangingPunct="1"/>
            <a:endParaRPr lang="en-US" dirty="0" smtClean="0"/>
          </a:p>
          <a:p>
            <a:pPr eaLnBrk="1" hangingPunct="1"/>
            <a:r>
              <a:rPr lang="en-US" dirty="0" smtClean="0"/>
              <a:t>Manipulation</a:t>
            </a:r>
            <a:r>
              <a:rPr lang="en-US" baseline="0" dirty="0" smtClean="0"/>
              <a:t>: to marry, to work, to join illegal armed groups, but also to belief what we want them to believe, to avoid that they make their own thoughts and opinions</a:t>
            </a:r>
          </a:p>
          <a:p>
            <a:pPr eaLnBrk="1" hangingPunct="1"/>
            <a:endParaRPr lang="en-US" baseline="0" dirty="0" smtClean="0"/>
          </a:p>
          <a:p>
            <a:pPr eaLnBrk="1" hangingPunct="1"/>
            <a:r>
              <a:rPr lang="en-US" baseline="0" dirty="0" smtClean="0"/>
              <a:t>Isolation: separation from friends</a:t>
            </a:r>
          </a:p>
          <a:p>
            <a:pPr eaLnBrk="1" hangingPunct="1"/>
            <a:endParaRPr lang="en-US" baseline="0" dirty="0" smtClean="0"/>
          </a:p>
          <a:p>
            <a:pPr eaLnBrk="1" hangingPunct="1"/>
            <a:r>
              <a:rPr lang="en-US" baseline="0" dirty="0" smtClean="0"/>
              <a:t>Discrimination: based on status, beliefs, expressed opinions, activities, sexual orientation</a:t>
            </a:r>
          </a:p>
          <a:p>
            <a:pPr eaLnBrk="1" hangingPunct="1"/>
            <a:endParaRPr lang="en-US" baseline="0" dirty="0" smtClean="0"/>
          </a:p>
          <a:p>
            <a:pPr eaLnBrk="1" hangingPunct="1"/>
            <a:endParaRPr lang="en-US" baseline="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229E37F-C215-42FC-B1F6-9E65D83F11D2}" type="slidenum">
              <a:rPr lang="en-US" smtClean="0"/>
              <a:pPr/>
              <a:t>7</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Arial" charset="0"/>
                <a:ea typeface="+mn-ea"/>
                <a:cs typeface="Arial" charset="0"/>
              </a:rPr>
              <a:t>Based on UN data, we estimate that there were more than 3,600 separate, documented attacks on education in 2012.3</a:t>
            </a:r>
          </a:p>
          <a:p>
            <a:pPr eaLnBrk="1" hangingPunct="1"/>
            <a:endParaRPr lang="en-US" sz="1200" kern="1200" dirty="0" smtClean="0">
              <a:solidFill>
                <a:schemeClr val="tx1"/>
              </a:solidFill>
              <a:latin typeface="Arial" charset="0"/>
              <a:ea typeface="+mn-ea"/>
              <a:cs typeface="Arial" charset="0"/>
            </a:endParaRPr>
          </a:p>
          <a:p>
            <a:pPr eaLnBrk="1" hangingPunct="1"/>
            <a:r>
              <a:rPr lang="en-US" sz="1200" kern="1200" dirty="0" smtClean="0">
                <a:solidFill>
                  <a:schemeClr val="tx1"/>
                </a:solidFill>
                <a:latin typeface="Arial" charset="0"/>
                <a:ea typeface="+mn-ea"/>
                <a:cs typeface="Arial" charset="0"/>
              </a:rPr>
              <a:t>Poverty is clearly a threat on safety</a:t>
            </a:r>
            <a:r>
              <a:rPr lang="en-US" sz="1200" kern="1200" baseline="0" dirty="0" smtClean="0">
                <a:solidFill>
                  <a:schemeClr val="tx1"/>
                </a:solidFill>
                <a:latin typeface="Arial" charset="0"/>
                <a:ea typeface="+mn-ea"/>
                <a:cs typeface="Arial" charset="0"/>
              </a:rPr>
              <a:t> of children – which is rarely addressed in child programming though it is highly included in development programs.  What causes poverty? Inequalities, injustices, corruption, how are those being considered when developing child and youth programs? How do they hamper children’s participation and the possibility to live in a safe environment? How do injustices and corruption also influence the way children see the world or become part of the world? </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229E37F-C215-42FC-B1F6-9E65D83F11D2}" type="slidenum">
              <a:rPr lang="en-US" smtClean="0"/>
              <a:pPr/>
              <a:t>8</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dirty="0" smtClean="0"/>
              <a:t>Capacity of children to acquire knowledge, develop skills</a:t>
            </a:r>
            <a:r>
              <a:rPr lang="en-US" baseline="0" dirty="0" smtClean="0"/>
              <a:t> and capacities, and most importantly to be able to understand and comprehend concepts and situations. How do we create the possibility for critical thinking? How do we allow children to learn to make decisions? How do we allow a safe space for children to be creative, to develop problem solving skills and apply those in their environment? How do we avoid indoctrinating our children into particular opinions and beliefs without allowing them the space to understand and critically think about those? Is this a safe learning? </a:t>
            </a:r>
          </a:p>
          <a:p>
            <a:pPr eaLnBrk="1" hangingPunct="1"/>
            <a:endParaRPr lang="en-US"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394D0232-1185-42FD-8A00-1907CB4C7071}" type="slidenum">
              <a:rPr lang="en-US" smtClean="0"/>
              <a:pPr/>
              <a:t>9</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r>
              <a:rPr lang="en-US" dirty="0" smtClean="0"/>
              <a:t>More often than not we attemp</a:t>
            </a:r>
            <a:r>
              <a:rPr lang="en-US" baseline="0" dirty="0" smtClean="0"/>
              <a:t>t to kill children’s innate spirituality by punishing them, by boxing them in the way we want them to be, by forcing them to the immediate rather tan to the ultimate. </a:t>
            </a:r>
          </a:p>
          <a:p>
            <a:pPr eaLnBrk="1" hangingPunct="1"/>
            <a:r>
              <a:rPr lang="en-US" baseline="0" dirty="0" smtClean="0"/>
              <a:t>Importance of Embracing answers – not need to provide all questions,</a:t>
            </a:r>
          </a:p>
          <a:p>
            <a:pPr eaLnBrk="1" hangingPunct="1"/>
            <a:r>
              <a:rPr lang="en-US" baseline="0" dirty="0" smtClean="0"/>
              <a:t>Possibility to wonder, and to be amazed by the world</a:t>
            </a:r>
          </a:p>
          <a:p>
            <a:pPr eaLnBrk="1" hangingPunct="1"/>
            <a:r>
              <a:rPr lang="en-US" baseline="0" dirty="0" smtClean="0"/>
              <a:t>Space for children to have possibilities and to find possibilities – to open to other options and get out of the boundaries we impose in them</a:t>
            </a:r>
          </a:p>
          <a:p>
            <a:pPr eaLnBrk="1" hangingPunct="1"/>
            <a:endParaRPr lang="en-US" baseline="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2FEA262-64E0-460C-A18F-9BD7F4D44F4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D38CD5-D3D1-4F1C-8586-4FDEC3A1CC5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7BB6E1-C418-4CA8-BE1A-95DF0749D15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45088" y="2017713"/>
            <a:ext cx="3810000" cy="4114800"/>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5F1D79-F3FB-4809-BD4C-B503BA3C6F4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BD1FEE-52D0-4EF9-B0F0-5CCC6A4CD42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494A43-196F-4C67-8D79-55EB6D7682F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74065FF-A315-49BF-8773-8266FEC6956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71F65E-0560-4D2F-9C06-399732CA85D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DCFF3E-D8A8-4DC6-9ABE-564CCC39BD5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4E9529-170F-4012-86E3-7B4E89E3EA2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9308B29-8669-4292-8B58-E18544D4F88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CFAEF0-258A-431A-8BE9-896EFB6AC4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2D542D-A81B-4209-BA34-08100DA35E5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B3C5F9DC-DCE0-45DA-B5ED-92A0AA35F7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www.ethicseducationforchildren.org/ltl/index.html" TargetMode="External"/><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jpeg"/><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jpeg"/><Relationship Id="rId5"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9.xml"/><Relationship Id="rId5" Type="http://schemas.openxmlformats.org/officeDocument/2006/relationships/image" Target="../media/image25.png"/><Relationship Id="rId6" Type="http://schemas.openxmlformats.org/officeDocument/2006/relationships/image" Target="../media/image26.png"/><Relationship Id="rId1" Type="http://schemas.microsoft.com/office/2007/relationships/media" Target="../media/media1.wmv"/><Relationship Id="rId2" Type="http://schemas.openxmlformats.org/officeDocument/2006/relationships/video" Target="../media/media1.wm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3648" y="4437112"/>
            <a:ext cx="6400800" cy="2088232"/>
          </a:xfrm>
        </p:spPr>
        <p:txBody>
          <a:bodyPr rtlCol="0">
            <a:normAutofit fontScale="77500" lnSpcReduction="20000"/>
          </a:bodyPr>
          <a:lstStyle/>
          <a:p>
            <a:pPr eaLnBrk="1" fontAlgn="auto" hangingPunct="1">
              <a:spcAft>
                <a:spcPts val="0"/>
              </a:spcAft>
              <a:buFont typeface="Arial" pitchFamily="34" charset="0"/>
              <a:buNone/>
              <a:defRPr/>
            </a:pPr>
            <a:r>
              <a:rPr lang="en-GB" sz="2800" dirty="0" smtClean="0"/>
              <a:t>Unpacking Children and Young People’s Participation in Promoting a Safe Environment</a:t>
            </a:r>
          </a:p>
          <a:p>
            <a:pPr eaLnBrk="1" fontAlgn="auto" hangingPunct="1">
              <a:spcAft>
                <a:spcPts val="0"/>
              </a:spcAft>
              <a:buFont typeface="Arial" pitchFamily="34" charset="0"/>
              <a:buNone/>
              <a:defRPr/>
            </a:pPr>
            <a:r>
              <a:rPr lang="en-GB" sz="2800" dirty="0" err="1" smtClean="0"/>
              <a:t>Caux</a:t>
            </a:r>
            <a:r>
              <a:rPr lang="en-GB" sz="2800" dirty="0" smtClean="0"/>
              <a:t>, Switzerland</a:t>
            </a:r>
          </a:p>
          <a:p>
            <a:pPr eaLnBrk="1" fontAlgn="auto" hangingPunct="1">
              <a:spcAft>
                <a:spcPts val="0"/>
              </a:spcAft>
              <a:buFont typeface="Arial" pitchFamily="34" charset="0"/>
              <a:buNone/>
              <a:defRPr/>
            </a:pPr>
            <a:r>
              <a:rPr lang="en-GB" sz="2800" dirty="0" smtClean="0"/>
              <a:t>28 July 2013</a:t>
            </a:r>
          </a:p>
          <a:p>
            <a:pPr eaLnBrk="1" fontAlgn="auto" hangingPunct="1">
              <a:spcAft>
                <a:spcPts val="0"/>
              </a:spcAft>
              <a:buFont typeface="Arial" pitchFamily="34" charset="0"/>
              <a:buNone/>
              <a:defRPr/>
            </a:pPr>
            <a:r>
              <a:rPr lang="en-GB" sz="2800" dirty="0" smtClean="0"/>
              <a:t>Maria Lucia Uribe</a:t>
            </a:r>
          </a:p>
          <a:p>
            <a:pPr eaLnBrk="1" fontAlgn="auto" hangingPunct="1">
              <a:spcAft>
                <a:spcPts val="0"/>
              </a:spcAft>
              <a:buFont typeface="Arial" pitchFamily="34" charset="0"/>
              <a:buNone/>
              <a:defRPr/>
            </a:pPr>
            <a:r>
              <a:rPr lang="en-GB" sz="2800" dirty="0" smtClean="0"/>
              <a:t>Director, Arigatou International - Geneva</a:t>
            </a:r>
          </a:p>
          <a:p>
            <a:pPr eaLnBrk="1" fontAlgn="auto" hangingPunct="1">
              <a:spcAft>
                <a:spcPts val="0"/>
              </a:spcAft>
              <a:buFont typeface="Arial" pitchFamily="34" charset="0"/>
              <a:buNone/>
              <a:defRPr/>
            </a:pPr>
            <a:endParaRPr lang="en-US" sz="2800" dirty="0" smtClean="0"/>
          </a:p>
        </p:txBody>
      </p:sp>
      <p:cxnSp>
        <p:nvCxnSpPr>
          <p:cNvPr id="5" name="Straight Connector 4"/>
          <p:cNvCxnSpPr/>
          <p:nvPr/>
        </p:nvCxnSpPr>
        <p:spPr>
          <a:xfrm>
            <a:off x="0" y="142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357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571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785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1000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0"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0"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0"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0"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0"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0"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0"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0"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0"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0"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0"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0"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0"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0"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0"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0"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0"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0"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0"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142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357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571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8429625" y="785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429625" y="1000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2113" name="Title 1"/>
          <p:cNvSpPr>
            <a:spLocks noGrp="1"/>
          </p:cNvSpPr>
          <p:nvPr>
            <p:ph type="ctrTitle"/>
          </p:nvPr>
        </p:nvSpPr>
        <p:spPr>
          <a:xfrm>
            <a:off x="0" y="1844824"/>
            <a:ext cx="9144000" cy="2386012"/>
          </a:xfrm>
          <a:solidFill>
            <a:srgbClr val="00A249"/>
          </a:solidFill>
        </p:spPr>
        <p:txBody>
          <a:bodyPr/>
          <a:lstStyle/>
          <a:p>
            <a:pPr eaLnBrk="1" hangingPunct="1"/>
            <a:r>
              <a:rPr lang="en-GB" dirty="0" smtClean="0">
                <a:solidFill>
                  <a:schemeClr val="bg1"/>
                </a:solidFill>
              </a:rPr>
              <a:t>Safe environment for children and youth: from a protection to a development perspective</a:t>
            </a:r>
            <a:endParaRPr lang="en-US" dirty="0" smtClean="0">
              <a:solidFill>
                <a:schemeClr val="bg1"/>
              </a:solidFill>
            </a:endParaRPr>
          </a:p>
        </p:txBody>
      </p:sp>
      <p:pic>
        <p:nvPicPr>
          <p:cNvPr id="2114" name="Picture 67" descr="Interfaith Council Logo Small.jpg"/>
          <p:cNvPicPr>
            <a:picLocks noChangeAspect="1"/>
          </p:cNvPicPr>
          <p:nvPr/>
        </p:nvPicPr>
        <p:blipFill>
          <a:blip r:embed="rId3"/>
          <a:srcRect/>
          <a:stretch>
            <a:fillRect/>
          </a:stretch>
        </p:blipFill>
        <p:spPr bwMode="auto">
          <a:xfrm>
            <a:off x="5572125" y="142875"/>
            <a:ext cx="1143000" cy="1565275"/>
          </a:xfrm>
          <a:prstGeom prst="rect">
            <a:avLst/>
          </a:prstGeom>
          <a:noFill/>
          <a:ln w="9525">
            <a:noFill/>
            <a:miter lim="800000"/>
            <a:headEnd/>
            <a:tailEnd/>
          </a:ln>
        </p:spPr>
      </p:pic>
      <p:pic>
        <p:nvPicPr>
          <p:cNvPr id="2115" name="Picture 68" descr="Arigatou_new_(transparent) copy.gif"/>
          <p:cNvPicPr>
            <a:picLocks noChangeAspect="1"/>
          </p:cNvPicPr>
          <p:nvPr/>
        </p:nvPicPr>
        <p:blipFill>
          <a:blip r:embed="rId4"/>
          <a:srcRect/>
          <a:stretch>
            <a:fillRect/>
          </a:stretch>
        </p:blipFill>
        <p:spPr bwMode="auto">
          <a:xfrm>
            <a:off x="2000250" y="214313"/>
            <a:ext cx="1857375" cy="138906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3" y="857250"/>
            <a:ext cx="7632849" cy="774700"/>
          </a:xfrm>
        </p:spPr>
        <p:txBody>
          <a:bodyPr/>
          <a:lstStyle/>
          <a:p>
            <a:pPr algn="l" eaLnBrk="1" hangingPunct="1"/>
            <a:r>
              <a:rPr lang="en-US" sz="4000" b="1" dirty="0" smtClean="0">
                <a:solidFill>
                  <a:srgbClr val="00B050"/>
                </a:solidFill>
                <a:latin typeface="Arial"/>
                <a:cs typeface="Arial"/>
              </a:rPr>
              <a:t>Spiritual safety</a:t>
            </a:r>
            <a:endParaRPr lang="en-US" sz="4000" dirty="0" smtClean="0">
              <a:latin typeface="Arial"/>
              <a:cs typeface="Arial"/>
            </a:endParaRPr>
          </a:p>
        </p:txBody>
      </p:sp>
      <p:sp>
        <p:nvSpPr>
          <p:cNvPr id="7171" name="Rectangle 3"/>
          <p:cNvSpPr>
            <a:spLocks noGrp="1" noChangeArrowheads="1"/>
          </p:cNvSpPr>
          <p:nvPr>
            <p:ph idx="1"/>
          </p:nvPr>
        </p:nvSpPr>
        <p:spPr>
          <a:xfrm>
            <a:off x="357188" y="1500188"/>
            <a:ext cx="8631237" cy="4221162"/>
          </a:xfrm>
        </p:spPr>
        <p:txBody>
          <a:bodyPr/>
          <a:lstStyle/>
          <a:p>
            <a:pPr eaLnBrk="1" hangingPunct="1">
              <a:lnSpc>
                <a:spcPct val="90000"/>
              </a:lnSpc>
              <a:buFont typeface="Wingdings" pitchFamily="2" charset="2"/>
              <a:buNone/>
            </a:pPr>
            <a:endParaRPr lang="en-GB" dirty="0" smtClean="0"/>
          </a:p>
          <a:p>
            <a:pPr eaLnBrk="1" hangingPunct="1">
              <a:lnSpc>
                <a:spcPct val="90000"/>
              </a:lnSpc>
              <a:buFont typeface="Wingdings" pitchFamily="2" charset="2"/>
              <a:buNone/>
            </a:pPr>
            <a:endParaRPr lang="en-GB" dirty="0" smtClean="0"/>
          </a:p>
        </p:txBody>
      </p:sp>
      <p:sp>
        <p:nvSpPr>
          <p:cNvPr id="6" name="Slide Number Placeholder 5"/>
          <p:cNvSpPr>
            <a:spLocks noGrp="1"/>
          </p:cNvSpPr>
          <p:nvPr>
            <p:ph type="sldNum" sz="quarter" idx="12"/>
          </p:nvPr>
        </p:nvSpPr>
        <p:spPr/>
        <p:txBody>
          <a:bodyPr/>
          <a:lstStyle/>
          <a:p>
            <a:pPr>
              <a:defRPr/>
            </a:pPr>
            <a:fld id="{EBFD7812-F244-45A3-B094-C2626864C94B}" type="slidenum">
              <a:rPr lang="en-US"/>
              <a:pPr>
                <a:defRPr/>
              </a:pPr>
              <a:t>10</a:t>
            </a:fld>
            <a:endParaRPr lang="en-US"/>
          </a:p>
        </p:txBody>
      </p:sp>
      <p:sp>
        <p:nvSpPr>
          <p:cNvPr id="7"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8" name="Straight Connector 7"/>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 name="Picture 4" descr="childreninJapan"/>
          <p:cNvPicPr>
            <a:picLocks noChangeAspect="1" noChangeArrowheads="1"/>
          </p:cNvPicPr>
          <p:nvPr/>
        </p:nvPicPr>
        <p:blipFill>
          <a:blip r:embed="rId3"/>
          <a:srcRect/>
          <a:stretch>
            <a:fillRect/>
          </a:stretch>
        </p:blipFill>
        <p:spPr bwMode="auto">
          <a:xfrm>
            <a:off x="3800903" y="1196827"/>
            <a:ext cx="4800434" cy="3600325"/>
          </a:xfrm>
          <a:prstGeom prst="ellipse">
            <a:avLst/>
          </a:prstGeom>
          <a:noFill/>
          <a:ln w="9525">
            <a:noFill/>
            <a:miter lim="800000"/>
            <a:headEnd/>
            <a:tailEnd/>
          </a:ln>
          <a:effectLst>
            <a:softEdge rad="112500"/>
          </a:effectLst>
        </p:spPr>
      </p:pic>
      <p:pic>
        <p:nvPicPr>
          <p:cNvPr id="42" name="Picture 7" descr="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6952"/>
            <a:ext cx="4716016" cy="35362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364088" y="5013176"/>
            <a:ext cx="2736304" cy="369332"/>
          </a:xfrm>
          <a:prstGeom prst="rect">
            <a:avLst/>
          </a:prstGeom>
          <a:noFill/>
        </p:spPr>
        <p:txBody>
          <a:bodyPr wrap="square" rtlCol="0">
            <a:spAutoFit/>
          </a:bodyPr>
          <a:lstStyle/>
          <a:p>
            <a:pPr algn="r"/>
            <a:r>
              <a:rPr lang="en-US" dirty="0" smtClean="0"/>
              <a:t>© Arigatou International</a:t>
            </a:r>
            <a:endParaRPr lang="en-US" dirty="0"/>
          </a:p>
        </p:txBody>
      </p:sp>
    </p:spTree>
    <p:extLst>
      <p:ext uri="{BB962C8B-B14F-4D97-AF65-F5344CB8AC3E}">
        <p14:creationId xmlns:p14="http://schemas.microsoft.com/office/powerpoint/2010/main" val="1544765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0063" y="571500"/>
            <a:ext cx="8158162" cy="1143000"/>
          </a:xfrm>
        </p:spPr>
        <p:txBody>
          <a:bodyPr/>
          <a:lstStyle/>
          <a:p>
            <a:pPr algn="l" eaLnBrk="1" hangingPunct="1"/>
            <a:r>
              <a:rPr lang="en-GB" b="1" dirty="0" smtClean="0">
                <a:solidFill>
                  <a:srgbClr val="00B050"/>
                </a:solidFill>
              </a:rPr>
              <a:t>Learning to Live Together</a:t>
            </a:r>
            <a:endParaRPr lang="en-US" b="1" dirty="0" smtClean="0">
              <a:solidFill>
                <a:srgbClr val="00B050"/>
              </a:solidFill>
            </a:endParaRPr>
          </a:p>
        </p:txBody>
      </p:sp>
      <p:sp>
        <p:nvSpPr>
          <p:cNvPr id="5" name="Slide Number Placeholder 5"/>
          <p:cNvSpPr>
            <a:spLocks noGrp="1"/>
          </p:cNvSpPr>
          <p:nvPr>
            <p:ph type="sldNum" sz="quarter" idx="12"/>
          </p:nvPr>
        </p:nvSpPr>
        <p:spPr/>
        <p:txBody>
          <a:bodyPr/>
          <a:lstStyle/>
          <a:p>
            <a:pPr>
              <a:defRPr/>
            </a:pPr>
            <a:fld id="{4A6C577A-6B27-4D81-ACB0-440386627548}" type="slidenum">
              <a:rPr lang="en-US"/>
              <a:pPr>
                <a:defRPr/>
              </a:pPr>
              <a:t>11</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6492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6492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113" name="Picture 41" descr="http://www.ethicseducationforchildren.org/mm/image/coverwebsite.JPG">
            <a:hlinkClick r:id="rId3"/>
          </p:cNvPr>
          <p:cNvPicPr>
            <a:picLocks noChangeAspect="1" noChangeArrowheads="1"/>
          </p:cNvPicPr>
          <p:nvPr/>
        </p:nvPicPr>
        <p:blipFill>
          <a:blip r:embed="rId4"/>
          <a:srcRect/>
          <a:stretch>
            <a:fillRect/>
          </a:stretch>
        </p:blipFill>
        <p:spPr bwMode="auto">
          <a:xfrm>
            <a:off x="5148064" y="2060848"/>
            <a:ext cx="3284504" cy="2857520"/>
          </a:xfrm>
          <a:prstGeom prst="rect">
            <a:avLst/>
          </a:prstGeom>
          <a:noFill/>
        </p:spPr>
      </p:pic>
      <p:sp>
        <p:nvSpPr>
          <p:cNvPr id="3" name="Rectangle 2"/>
          <p:cNvSpPr/>
          <p:nvPr/>
        </p:nvSpPr>
        <p:spPr>
          <a:xfrm>
            <a:off x="467544" y="1772816"/>
            <a:ext cx="4680520" cy="4524315"/>
          </a:xfrm>
          <a:prstGeom prst="rect">
            <a:avLst/>
          </a:prstGeom>
        </p:spPr>
        <p:txBody>
          <a:bodyPr wrap="square">
            <a:spAutoFit/>
          </a:bodyPr>
          <a:lstStyle/>
          <a:p>
            <a:pPr marL="457200" indent="-457200" eaLnBrk="1" hangingPunct="1">
              <a:buFont typeface="Arial"/>
              <a:buChar char="•"/>
              <a:defRPr/>
            </a:pPr>
            <a:r>
              <a:rPr lang="en-GB" sz="3200" dirty="0"/>
              <a:t>A</a:t>
            </a:r>
            <a:r>
              <a:rPr lang="en-GB" sz="3200" dirty="0" smtClean="0"/>
              <a:t>n </a:t>
            </a:r>
            <a:r>
              <a:rPr lang="en-GB" sz="3200" dirty="0"/>
              <a:t>intercultural and interfaith </a:t>
            </a:r>
            <a:r>
              <a:rPr lang="en-GB" sz="3200" u="sng" dirty="0"/>
              <a:t>programme</a:t>
            </a:r>
            <a:r>
              <a:rPr lang="en-GB" sz="3200" dirty="0"/>
              <a:t> for ethics education</a:t>
            </a:r>
          </a:p>
          <a:p>
            <a:pPr marL="457200" indent="-457200" eaLnBrk="1" hangingPunct="1">
              <a:buFont typeface="Arial"/>
              <a:buChar char="•"/>
              <a:defRPr/>
            </a:pPr>
            <a:r>
              <a:rPr lang="en-GB" sz="3200" dirty="0"/>
              <a:t>E</a:t>
            </a:r>
            <a:r>
              <a:rPr lang="en-GB" sz="3200" dirty="0" smtClean="0"/>
              <a:t>ducational </a:t>
            </a:r>
            <a:r>
              <a:rPr lang="en-GB" sz="3200" u="sng" dirty="0"/>
              <a:t>manual</a:t>
            </a:r>
            <a:r>
              <a:rPr lang="en-GB" sz="3200" dirty="0"/>
              <a:t> with tools and resources for educators </a:t>
            </a:r>
            <a:endParaRPr lang="en-GB" sz="3200" dirty="0" smtClean="0"/>
          </a:p>
          <a:p>
            <a:pPr marL="457200" indent="-457200" eaLnBrk="1" hangingPunct="1">
              <a:buFont typeface="Arial"/>
              <a:buChar char="•"/>
              <a:defRPr/>
            </a:pPr>
            <a:r>
              <a:rPr lang="en-GB" sz="3200" dirty="0">
                <a:solidFill>
                  <a:prstClr val="black"/>
                </a:solidFill>
              </a:rPr>
              <a:t>A</a:t>
            </a:r>
            <a:r>
              <a:rPr lang="en-GB" sz="3200" dirty="0" smtClean="0">
                <a:solidFill>
                  <a:prstClr val="black"/>
                </a:solidFill>
              </a:rPr>
              <a:t> </a:t>
            </a:r>
            <a:r>
              <a:rPr lang="en-GB" sz="3200" dirty="0">
                <a:solidFill>
                  <a:prstClr val="black"/>
                </a:solidFill>
              </a:rPr>
              <a:t>pedagogical </a:t>
            </a:r>
            <a:r>
              <a:rPr lang="en-GB" sz="3200" u="sng" dirty="0">
                <a:solidFill>
                  <a:prstClr val="black"/>
                </a:solidFill>
              </a:rPr>
              <a:t>approach</a:t>
            </a:r>
            <a:r>
              <a:rPr lang="en-GB" sz="3200" dirty="0">
                <a:solidFill>
                  <a:prstClr val="black"/>
                </a:solidFill>
              </a:rPr>
              <a:t> to learning</a:t>
            </a:r>
            <a:endParaRPr lang="en-GB" sz="3200" dirty="0"/>
          </a:p>
        </p:txBody>
      </p:sp>
    </p:spTree>
    <p:extLst>
      <p:ext uri="{BB962C8B-B14F-4D97-AF65-F5344CB8AC3E}">
        <p14:creationId xmlns:p14="http://schemas.microsoft.com/office/powerpoint/2010/main" val="2038357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0063" y="571500"/>
            <a:ext cx="8158162" cy="1143000"/>
          </a:xfrm>
        </p:spPr>
        <p:txBody>
          <a:bodyPr/>
          <a:lstStyle/>
          <a:p>
            <a:pPr algn="l" eaLnBrk="1" hangingPunct="1"/>
            <a:r>
              <a:rPr lang="en-GB" b="1" dirty="0" smtClean="0">
                <a:solidFill>
                  <a:srgbClr val="00B050"/>
                </a:solidFill>
              </a:rPr>
              <a:t>Learning to Live Together</a:t>
            </a:r>
            <a:endParaRPr lang="en-US" b="1" dirty="0" smtClean="0">
              <a:solidFill>
                <a:srgbClr val="00B050"/>
              </a:solidFill>
            </a:endParaRPr>
          </a:p>
        </p:txBody>
      </p:sp>
      <p:sp>
        <p:nvSpPr>
          <p:cNvPr id="5" name="Slide Number Placeholder 5"/>
          <p:cNvSpPr>
            <a:spLocks noGrp="1"/>
          </p:cNvSpPr>
          <p:nvPr>
            <p:ph type="sldNum" sz="quarter" idx="12"/>
          </p:nvPr>
        </p:nvSpPr>
        <p:spPr/>
        <p:txBody>
          <a:bodyPr/>
          <a:lstStyle/>
          <a:p>
            <a:pPr>
              <a:defRPr/>
            </a:pPr>
            <a:fld id="{4A6C577A-6B27-4D81-ACB0-440386627548}" type="slidenum">
              <a:rPr lang="en-US"/>
              <a:pPr>
                <a:defRPr/>
              </a:pPr>
              <a:t>12</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6492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6492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81" y="1844675"/>
            <a:ext cx="8207294" cy="43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464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714375"/>
            <a:ext cx="8219256" cy="806450"/>
          </a:xfrm>
        </p:spPr>
        <p:txBody>
          <a:bodyPr/>
          <a:lstStyle/>
          <a:p>
            <a:pPr algn="l" eaLnBrk="1" hangingPunct="1"/>
            <a:r>
              <a:rPr lang="en-GB" sz="4000" b="1" dirty="0" smtClean="0">
                <a:solidFill>
                  <a:srgbClr val="00B050"/>
                </a:solidFill>
                <a:latin typeface="Arial"/>
                <a:cs typeface="Arial"/>
              </a:rPr>
              <a:t>Safe learning environment</a:t>
            </a:r>
            <a:endParaRPr lang="en-US" sz="4000" b="1" dirty="0" smtClean="0">
              <a:solidFill>
                <a:srgbClr val="00B050"/>
              </a:solidFill>
              <a:latin typeface="Arial"/>
              <a:cs typeface="Arial"/>
            </a:endParaRPr>
          </a:p>
        </p:txBody>
      </p:sp>
      <p:sp>
        <p:nvSpPr>
          <p:cNvPr id="8195" name="Rectangle 3"/>
          <p:cNvSpPr>
            <a:spLocks noGrp="1" noChangeArrowheads="1"/>
          </p:cNvSpPr>
          <p:nvPr>
            <p:ph idx="1"/>
          </p:nvPr>
        </p:nvSpPr>
        <p:spPr>
          <a:xfrm>
            <a:off x="539552" y="1714500"/>
            <a:ext cx="4248472" cy="4522812"/>
          </a:xfrm>
        </p:spPr>
        <p:txBody>
          <a:bodyPr/>
          <a:lstStyle/>
          <a:p>
            <a:pPr eaLnBrk="1" hangingPunct="1">
              <a:lnSpc>
                <a:spcPct val="80000"/>
              </a:lnSpc>
            </a:pPr>
            <a:r>
              <a:rPr lang="en-US" dirty="0" smtClean="0">
                <a:latin typeface="Arial"/>
                <a:cs typeface="Arial"/>
              </a:rPr>
              <a:t>Control of their own learning</a:t>
            </a:r>
          </a:p>
          <a:p>
            <a:pPr eaLnBrk="1" hangingPunct="1">
              <a:lnSpc>
                <a:spcPct val="80000"/>
              </a:lnSpc>
            </a:pPr>
            <a:r>
              <a:rPr lang="en-US" dirty="0" smtClean="0">
                <a:latin typeface="Arial"/>
                <a:cs typeface="Arial"/>
              </a:rPr>
              <a:t>Trust</a:t>
            </a:r>
          </a:p>
          <a:p>
            <a:pPr eaLnBrk="1" hangingPunct="1">
              <a:lnSpc>
                <a:spcPct val="80000"/>
              </a:lnSpc>
            </a:pPr>
            <a:r>
              <a:rPr lang="en-US" dirty="0" smtClean="0">
                <a:latin typeface="Arial"/>
                <a:cs typeface="Arial"/>
              </a:rPr>
              <a:t>Encouragement</a:t>
            </a:r>
          </a:p>
          <a:p>
            <a:pPr eaLnBrk="1" hangingPunct="1">
              <a:lnSpc>
                <a:spcPct val="80000"/>
              </a:lnSpc>
            </a:pPr>
            <a:r>
              <a:rPr lang="en-US" dirty="0" smtClean="0">
                <a:latin typeface="Arial"/>
                <a:cs typeface="Arial"/>
              </a:rPr>
              <a:t>Dialogue</a:t>
            </a:r>
          </a:p>
          <a:p>
            <a:pPr eaLnBrk="1" hangingPunct="1">
              <a:lnSpc>
                <a:spcPct val="80000"/>
              </a:lnSpc>
            </a:pPr>
            <a:r>
              <a:rPr lang="en-US" dirty="0" smtClean="0">
                <a:latin typeface="Arial"/>
                <a:cs typeface="Arial"/>
              </a:rPr>
              <a:t>Develop themselves</a:t>
            </a:r>
          </a:p>
          <a:p>
            <a:pPr eaLnBrk="1" hangingPunct="1">
              <a:lnSpc>
                <a:spcPct val="80000"/>
              </a:lnSpc>
            </a:pPr>
            <a:r>
              <a:rPr lang="en-US" dirty="0" smtClean="0">
                <a:latin typeface="Arial"/>
                <a:cs typeface="Arial"/>
              </a:rPr>
              <a:t>Get to know themselves and others</a:t>
            </a:r>
          </a:p>
          <a:p>
            <a:pPr eaLnBrk="1" hangingPunct="1">
              <a:lnSpc>
                <a:spcPct val="80000"/>
              </a:lnSpc>
            </a:pPr>
            <a:r>
              <a:rPr lang="en-US" dirty="0" smtClean="0">
                <a:latin typeface="Arial"/>
                <a:cs typeface="Arial"/>
              </a:rPr>
              <a:t>Cooperation and collaboration</a:t>
            </a:r>
          </a:p>
          <a:p>
            <a:pPr eaLnBrk="1" hangingPunct="1">
              <a:lnSpc>
                <a:spcPct val="80000"/>
              </a:lnSpc>
            </a:pPr>
            <a:endParaRPr lang="en-US" dirty="0" smtClean="0">
              <a:latin typeface="Arial"/>
              <a:cs typeface="Arial"/>
            </a:endParaRPr>
          </a:p>
        </p:txBody>
      </p:sp>
      <p:sp>
        <p:nvSpPr>
          <p:cNvPr id="5" name="Slide Number Placeholder 5"/>
          <p:cNvSpPr>
            <a:spLocks noGrp="1"/>
          </p:cNvSpPr>
          <p:nvPr>
            <p:ph type="sldNum" sz="quarter" idx="12"/>
          </p:nvPr>
        </p:nvSpPr>
        <p:spPr/>
        <p:txBody>
          <a:bodyPr/>
          <a:lstStyle/>
          <a:p>
            <a:pPr>
              <a:defRPr/>
            </a:pPr>
            <a:fld id="{B7492FC0-D411-4F2C-BC26-E14F27DA6B6A}" type="slidenum">
              <a:rPr lang="en-US"/>
              <a:pPr>
                <a:defRPr/>
              </a:pPr>
              <a:t>13</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0" name="Picture 66" descr="kiosk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204864"/>
            <a:ext cx="3960440" cy="353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7544" y="714375"/>
            <a:ext cx="8219256" cy="806450"/>
          </a:xfrm>
        </p:spPr>
        <p:txBody>
          <a:bodyPr/>
          <a:lstStyle/>
          <a:p>
            <a:pPr algn="l" eaLnBrk="1" hangingPunct="1"/>
            <a:r>
              <a:rPr lang="en-GB" sz="4000" b="1" dirty="0" smtClean="0">
                <a:solidFill>
                  <a:srgbClr val="00B050"/>
                </a:solidFill>
                <a:latin typeface="Arial"/>
                <a:cs typeface="Arial"/>
              </a:rPr>
              <a:t>Safe learning environment</a:t>
            </a:r>
            <a:endParaRPr lang="en-US" sz="4000" b="1" dirty="0" smtClean="0">
              <a:solidFill>
                <a:srgbClr val="00B050"/>
              </a:solidFill>
              <a:latin typeface="Arial"/>
              <a:cs typeface="Arial"/>
            </a:endParaRPr>
          </a:p>
        </p:txBody>
      </p:sp>
      <p:sp>
        <p:nvSpPr>
          <p:cNvPr id="5" name="Slide Number Placeholder 5"/>
          <p:cNvSpPr>
            <a:spLocks noGrp="1"/>
          </p:cNvSpPr>
          <p:nvPr>
            <p:ph type="sldNum" sz="quarter" idx="12"/>
          </p:nvPr>
        </p:nvSpPr>
        <p:spPr/>
        <p:txBody>
          <a:bodyPr/>
          <a:lstStyle/>
          <a:p>
            <a:pPr>
              <a:defRPr/>
            </a:pPr>
            <a:fld id="{B7492FC0-D411-4F2C-BC26-E14F27DA6B6A}" type="slidenum">
              <a:rPr lang="en-US"/>
              <a:pPr>
                <a:defRPr/>
              </a:pPr>
              <a:t>14</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9" name="Picture 65" descr="Learning Process fina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636399"/>
            <a:ext cx="6912768" cy="522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5701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908720"/>
            <a:ext cx="7793037" cy="962025"/>
          </a:xfrm>
        </p:spPr>
        <p:txBody>
          <a:bodyPr/>
          <a:lstStyle/>
          <a:p>
            <a:pPr algn="l" eaLnBrk="1" hangingPunct="1"/>
            <a:r>
              <a:rPr lang="en-GB" sz="3600" b="1" dirty="0" smtClean="0">
                <a:solidFill>
                  <a:srgbClr val="00B050"/>
                </a:solidFill>
                <a:latin typeface="Arial"/>
                <a:cs typeface="Arial"/>
              </a:rPr>
              <a:t>Ecuador and Tanzania - </a:t>
            </a:r>
            <a:r>
              <a:rPr lang="en-GB" b="1" dirty="0" smtClean="0">
                <a:solidFill>
                  <a:srgbClr val="000090"/>
                </a:solidFill>
                <a:latin typeface="Arial"/>
                <a:cs typeface="Arial"/>
              </a:rPr>
              <a:t>Belonging</a:t>
            </a:r>
          </a:p>
        </p:txBody>
      </p:sp>
      <p:sp>
        <p:nvSpPr>
          <p:cNvPr id="7" name="Slide Number Placeholder 6"/>
          <p:cNvSpPr>
            <a:spLocks noGrp="1"/>
          </p:cNvSpPr>
          <p:nvPr>
            <p:ph type="sldNum" sz="quarter" idx="12"/>
          </p:nvPr>
        </p:nvSpPr>
        <p:spPr/>
        <p:txBody>
          <a:bodyPr/>
          <a:lstStyle/>
          <a:p>
            <a:pPr>
              <a:defRPr/>
            </a:pPr>
            <a:fld id="{0AA4978D-ADB8-4149-B718-9A1B9E8E5651}" type="slidenum">
              <a:rPr lang="en-US"/>
              <a:pPr>
                <a:defRPr/>
              </a:pPr>
              <a:t>15</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3" name="Picture 8" descr="ab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18840"/>
            <a:ext cx="3845987" cy="2885737"/>
          </a:xfrm>
          <a:prstGeom prst="rect">
            <a:avLst/>
          </a:prstGeom>
          <a:noFill/>
          <a:ln w="57150" cmpd="thinThick">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6" name="TextBox 45"/>
          <p:cNvSpPr txBox="1"/>
          <p:nvPr/>
        </p:nvSpPr>
        <p:spPr>
          <a:xfrm>
            <a:off x="323528" y="5733256"/>
            <a:ext cx="2736304" cy="369332"/>
          </a:xfrm>
          <a:prstGeom prst="rect">
            <a:avLst/>
          </a:prstGeom>
          <a:noFill/>
        </p:spPr>
        <p:txBody>
          <a:bodyPr wrap="square" rtlCol="0">
            <a:spAutoFit/>
          </a:bodyPr>
          <a:lstStyle/>
          <a:p>
            <a:pPr algn="r"/>
            <a:r>
              <a:rPr lang="en-US" dirty="0" smtClean="0"/>
              <a:t>© Arigatou International</a:t>
            </a:r>
            <a:endParaRPr lang="en-US" dirty="0"/>
          </a:p>
        </p:txBody>
      </p:sp>
      <p:pic>
        <p:nvPicPr>
          <p:cNvPr id="47" name="Picture 5" descr="Africa Workshop 02"/>
          <p:cNvPicPr>
            <a:picLocks noGrp="1" noChangeAspect="1" noChangeArrowheads="1"/>
          </p:cNvPicPr>
          <p:nvPr>
            <p:ph sz="half" idx="2"/>
          </p:nvPr>
        </p:nvPicPr>
        <p:blipFill>
          <a:blip r:embed="rId4"/>
          <a:srcRect/>
          <a:stretch>
            <a:fillRect/>
          </a:stretch>
        </p:blipFill>
        <p:spPr>
          <a:xfrm>
            <a:off x="4572000" y="2636912"/>
            <a:ext cx="3718482" cy="2792352"/>
          </a:xfrm>
          <a:prstGeom prst="snip2DiagRect">
            <a:avLst/>
          </a:prstGeom>
          <a:solidFill>
            <a:srgbClr val="FFFFFF">
              <a:shade val="85000"/>
            </a:srgbClr>
          </a:solidFill>
          <a:ln w="88900" cap="sq">
            <a:solidFill>
              <a:srgbClr val="FFFFFF"/>
            </a:solidFill>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0063" y="714375"/>
            <a:ext cx="7793037" cy="962025"/>
          </a:xfrm>
        </p:spPr>
        <p:txBody>
          <a:bodyPr/>
          <a:lstStyle/>
          <a:p>
            <a:pPr algn="l" eaLnBrk="1" hangingPunct="1"/>
            <a:r>
              <a:rPr lang="en-GB" b="1" dirty="0" smtClean="0">
                <a:solidFill>
                  <a:srgbClr val="000090"/>
                </a:solidFill>
                <a:latin typeface="Arial"/>
                <a:cs typeface="Arial"/>
              </a:rPr>
              <a:t>Being</a:t>
            </a:r>
          </a:p>
        </p:txBody>
      </p:sp>
      <p:sp>
        <p:nvSpPr>
          <p:cNvPr id="7" name="Slide Number Placeholder 6"/>
          <p:cNvSpPr>
            <a:spLocks noGrp="1"/>
          </p:cNvSpPr>
          <p:nvPr>
            <p:ph type="sldNum" sz="quarter" idx="12"/>
          </p:nvPr>
        </p:nvSpPr>
        <p:spPr/>
        <p:txBody>
          <a:bodyPr/>
          <a:lstStyle/>
          <a:p>
            <a:pPr>
              <a:defRPr/>
            </a:pPr>
            <a:fld id="{0AA4978D-ADB8-4149-B718-9A1B9E8E5651}" type="slidenum">
              <a:rPr lang="en-US"/>
              <a:pPr>
                <a:defRPr/>
              </a:pPr>
              <a:t>16</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 name="Picture 6" descr="1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32856"/>
            <a:ext cx="3837590" cy="2880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t="12834"/>
          <a:stretch>
            <a:fillRect/>
          </a:stretch>
        </p:blipFill>
        <p:spPr bwMode="auto">
          <a:xfrm>
            <a:off x="4211960" y="2132856"/>
            <a:ext cx="4814248" cy="28083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2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67544" y="620688"/>
            <a:ext cx="7793037" cy="962025"/>
          </a:xfrm>
        </p:spPr>
        <p:txBody>
          <a:bodyPr/>
          <a:lstStyle/>
          <a:p>
            <a:pPr algn="l" eaLnBrk="1" hangingPunct="1"/>
            <a:r>
              <a:rPr lang="en-GB" sz="3600" b="1" dirty="0" smtClean="0">
                <a:solidFill>
                  <a:srgbClr val="00B050"/>
                </a:solidFill>
                <a:latin typeface="Arial"/>
                <a:cs typeface="Arial"/>
              </a:rPr>
              <a:t>Israel - </a:t>
            </a:r>
            <a:r>
              <a:rPr lang="en-GB" sz="4000" b="1" dirty="0" smtClean="0">
                <a:solidFill>
                  <a:srgbClr val="000090"/>
                </a:solidFill>
                <a:latin typeface="Arial"/>
                <a:cs typeface="Arial"/>
              </a:rPr>
              <a:t>Connecting</a:t>
            </a:r>
            <a:r>
              <a:rPr lang="en-GB" sz="3600" b="1" dirty="0" smtClean="0">
                <a:solidFill>
                  <a:srgbClr val="00B050"/>
                </a:solidFill>
                <a:latin typeface="Arial"/>
                <a:cs typeface="Arial"/>
              </a:rPr>
              <a:t> </a:t>
            </a:r>
          </a:p>
        </p:txBody>
      </p:sp>
      <p:sp>
        <p:nvSpPr>
          <p:cNvPr id="7" name="Slide Number Placeholder 6"/>
          <p:cNvSpPr>
            <a:spLocks noGrp="1"/>
          </p:cNvSpPr>
          <p:nvPr>
            <p:ph type="sldNum" sz="quarter" idx="12"/>
          </p:nvPr>
        </p:nvSpPr>
        <p:spPr/>
        <p:txBody>
          <a:bodyPr/>
          <a:lstStyle/>
          <a:p>
            <a:pPr>
              <a:defRPr/>
            </a:pPr>
            <a:fld id="{0AA4978D-ADB8-4149-B718-9A1B9E8E5651}" type="slidenum">
              <a:rPr lang="en-US"/>
              <a:pPr>
                <a:defRPr/>
              </a:pPr>
              <a:t>17</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8800"/>
            <a:ext cx="4037876" cy="3024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r="6250"/>
          <a:stretch>
            <a:fillRect/>
          </a:stretch>
        </p:blipFill>
        <p:spPr bwMode="auto">
          <a:xfrm>
            <a:off x="4572000" y="1628800"/>
            <a:ext cx="4223199" cy="30243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1880" y="4689388"/>
            <a:ext cx="3240360" cy="21686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5" name="TextBox 44"/>
          <p:cNvSpPr txBox="1"/>
          <p:nvPr/>
        </p:nvSpPr>
        <p:spPr>
          <a:xfrm>
            <a:off x="251520" y="4725144"/>
            <a:ext cx="2736304" cy="369332"/>
          </a:xfrm>
          <a:prstGeom prst="rect">
            <a:avLst/>
          </a:prstGeom>
          <a:noFill/>
        </p:spPr>
        <p:txBody>
          <a:bodyPr wrap="square" rtlCol="0">
            <a:spAutoFit/>
          </a:bodyPr>
          <a:lstStyle/>
          <a:p>
            <a:pPr algn="r"/>
            <a:r>
              <a:rPr lang="en-US" dirty="0" smtClean="0"/>
              <a:t>© Arigatou International</a:t>
            </a:r>
            <a:endParaRPr lang="en-US" dirty="0"/>
          </a:p>
        </p:txBody>
      </p:sp>
    </p:spTree>
    <p:extLst>
      <p:ext uri="{BB962C8B-B14F-4D97-AF65-F5344CB8AC3E}">
        <p14:creationId xmlns:p14="http://schemas.microsoft.com/office/powerpoint/2010/main" val="16711192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0063" y="714375"/>
            <a:ext cx="7793037" cy="962025"/>
          </a:xfrm>
        </p:spPr>
        <p:txBody>
          <a:bodyPr/>
          <a:lstStyle/>
          <a:p>
            <a:pPr algn="l" eaLnBrk="1" hangingPunct="1"/>
            <a:r>
              <a:rPr lang="en-GB" sz="3600" b="1" dirty="0" smtClean="0">
                <a:solidFill>
                  <a:srgbClr val="008000"/>
                </a:solidFill>
                <a:latin typeface="Arial"/>
                <a:cs typeface="Arial"/>
              </a:rPr>
              <a:t>India, Colombia and Belgium </a:t>
            </a:r>
            <a:r>
              <a:rPr lang="en-GB" sz="3600" b="1" dirty="0" smtClean="0">
                <a:solidFill>
                  <a:srgbClr val="000090"/>
                </a:solidFill>
                <a:latin typeface="Arial"/>
                <a:cs typeface="Arial"/>
              </a:rPr>
              <a:t>– </a:t>
            </a:r>
            <a:br>
              <a:rPr lang="en-GB" sz="3600" b="1" dirty="0" smtClean="0">
                <a:solidFill>
                  <a:srgbClr val="000090"/>
                </a:solidFill>
                <a:latin typeface="Arial"/>
                <a:cs typeface="Arial"/>
              </a:rPr>
            </a:br>
            <a:r>
              <a:rPr lang="en-GB" sz="3600" b="1" dirty="0" smtClean="0">
                <a:solidFill>
                  <a:srgbClr val="000090"/>
                </a:solidFill>
                <a:latin typeface="Arial"/>
                <a:cs typeface="Arial"/>
              </a:rPr>
              <a:t>Becoming</a:t>
            </a:r>
          </a:p>
        </p:txBody>
      </p:sp>
      <p:sp>
        <p:nvSpPr>
          <p:cNvPr id="7" name="Slide Number Placeholder 6"/>
          <p:cNvSpPr>
            <a:spLocks noGrp="1"/>
          </p:cNvSpPr>
          <p:nvPr>
            <p:ph type="sldNum" sz="quarter" idx="12"/>
          </p:nvPr>
        </p:nvSpPr>
        <p:spPr/>
        <p:txBody>
          <a:bodyPr/>
          <a:lstStyle/>
          <a:p>
            <a:pPr>
              <a:defRPr/>
            </a:pPr>
            <a:fld id="{0AA4978D-ADB8-4149-B718-9A1B9E8E5651}" type="slidenum">
              <a:rPr lang="en-US"/>
              <a:pPr>
                <a:defRPr/>
              </a:pPr>
              <a:t>18</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3"/>
          <p:cNvPicPr>
            <a:picLocks noChangeAspect="1"/>
          </p:cNvPicPr>
          <p:nvPr/>
        </p:nvPicPr>
        <p:blipFill>
          <a:blip r:embed="rId3"/>
          <a:stretch>
            <a:fillRect/>
          </a:stretch>
        </p:blipFill>
        <p:spPr>
          <a:xfrm rot="20891839">
            <a:off x="283077" y="2666890"/>
            <a:ext cx="4111022" cy="28777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3" name="Picture 2" descr="Youth Group Belgium"/>
          <p:cNvPicPr>
            <a:picLocks noChangeAspect="1" noChangeArrowheads="1"/>
          </p:cNvPicPr>
          <p:nvPr/>
        </p:nvPicPr>
        <p:blipFill>
          <a:blip r:embed="rId4" cstate="print"/>
          <a:srcRect/>
          <a:stretch>
            <a:fillRect/>
          </a:stretch>
        </p:blipFill>
        <p:spPr bwMode="auto">
          <a:xfrm>
            <a:off x="3995936" y="1052736"/>
            <a:ext cx="4339111" cy="3257297"/>
          </a:xfrm>
          <a:prstGeom prst="ellipse">
            <a:avLst/>
          </a:prstGeom>
          <a:ln>
            <a:noFill/>
          </a:ln>
          <a:effectLst>
            <a:softEdge rad="112500"/>
          </a:effectLst>
        </p:spPr>
      </p:pic>
      <p:pic>
        <p:nvPicPr>
          <p:cNvPr id="6" name="Picture 5"/>
          <p:cNvPicPr>
            <a:picLocks noChangeAspect="1"/>
          </p:cNvPicPr>
          <p:nvPr/>
        </p:nvPicPr>
        <p:blipFill>
          <a:blip r:embed="rId5"/>
          <a:stretch>
            <a:fillRect/>
          </a:stretch>
        </p:blipFill>
        <p:spPr>
          <a:xfrm>
            <a:off x="4665227" y="3573016"/>
            <a:ext cx="4483844" cy="3572784"/>
          </a:xfrm>
          <a:prstGeom prst="ellipse">
            <a:avLst/>
          </a:prstGeom>
          <a:ln>
            <a:noFill/>
          </a:ln>
          <a:effectLst>
            <a:softEdge rad="112500"/>
          </a:effectLst>
        </p:spPr>
      </p:pic>
    </p:spTree>
    <p:extLst>
      <p:ext uri="{BB962C8B-B14F-4D97-AF65-F5344CB8AC3E}">
        <p14:creationId xmlns:p14="http://schemas.microsoft.com/office/powerpoint/2010/main" val="33812874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500063" y="714375"/>
            <a:ext cx="7793037" cy="962025"/>
          </a:xfrm>
        </p:spPr>
        <p:txBody>
          <a:bodyPr/>
          <a:lstStyle/>
          <a:p>
            <a:pPr algn="l" eaLnBrk="1" hangingPunct="1"/>
            <a:r>
              <a:rPr lang="en-GB" sz="3600" b="1" dirty="0" smtClean="0">
                <a:solidFill>
                  <a:srgbClr val="008000"/>
                </a:solidFill>
                <a:latin typeface="Arial"/>
                <a:cs typeface="Arial"/>
              </a:rPr>
              <a:t>Children and youth around the world </a:t>
            </a:r>
            <a:r>
              <a:rPr lang="en-GB" sz="3600" b="1" dirty="0" smtClean="0">
                <a:solidFill>
                  <a:srgbClr val="000090"/>
                </a:solidFill>
                <a:latin typeface="Arial"/>
                <a:cs typeface="Arial"/>
              </a:rPr>
              <a:t>TRANSFORMING</a:t>
            </a:r>
          </a:p>
        </p:txBody>
      </p:sp>
      <p:sp>
        <p:nvSpPr>
          <p:cNvPr id="7" name="Slide Number Placeholder 6"/>
          <p:cNvSpPr>
            <a:spLocks noGrp="1"/>
          </p:cNvSpPr>
          <p:nvPr>
            <p:ph type="sldNum" sz="quarter" idx="12"/>
          </p:nvPr>
        </p:nvSpPr>
        <p:spPr/>
        <p:txBody>
          <a:bodyPr/>
          <a:lstStyle/>
          <a:p>
            <a:pPr>
              <a:defRPr/>
            </a:pPr>
            <a:fld id="{0AA4978D-ADB8-4149-B718-9A1B9E8E5651}" type="slidenum">
              <a:rPr lang="en-US"/>
              <a:pPr>
                <a:defRPr/>
              </a:pPr>
              <a:t>19</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4"/>
          <p:cNvPicPr>
            <a:picLocks noChangeAspect="1"/>
          </p:cNvPicPr>
          <p:nvPr/>
        </p:nvPicPr>
        <p:blipFill>
          <a:blip r:embed="rId5"/>
          <a:stretch>
            <a:fillRect/>
          </a:stretch>
        </p:blipFill>
        <p:spPr>
          <a:xfrm>
            <a:off x="539552" y="1844824"/>
            <a:ext cx="3437831" cy="4581128"/>
          </a:xfrm>
          <a:prstGeom prst="rect">
            <a:avLst/>
          </a:prstGeom>
        </p:spPr>
      </p:pic>
      <p:pic>
        <p:nvPicPr>
          <p:cNvPr id="6" name="They need Lov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11960" y="1916832"/>
            <a:ext cx="4052507" cy="3039380"/>
          </a:xfrm>
          <a:prstGeom prst="rect">
            <a:avLst/>
          </a:prstGeom>
        </p:spPr>
      </p:pic>
    </p:spTree>
    <p:extLst>
      <p:ext uri="{BB962C8B-B14F-4D97-AF65-F5344CB8AC3E}">
        <p14:creationId xmlns:p14="http://schemas.microsoft.com/office/powerpoint/2010/main" val="7868747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500063" y="571500"/>
            <a:ext cx="8158162" cy="1143000"/>
          </a:xfrm>
        </p:spPr>
        <p:txBody>
          <a:bodyPr/>
          <a:lstStyle/>
          <a:p>
            <a:pPr eaLnBrk="1" hangingPunct="1"/>
            <a:r>
              <a:rPr lang="en-GB" sz="4800" b="1" dirty="0" smtClean="0">
                <a:solidFill>
                  <a:srgbClr val="00B050"/>
                </a:solidFill>
                <a:latin typeface="Arial"/>
                <a:cs typeface="Arial"/>
              </a:rPr>
              <a:t>Human Dignity</a:t>
            </a:r>
            <a:endParaRPr lang="en-US" sz="4800" b="1" dirty="0" smtClean="0">
              <a:solidFill>
                <a:srgbClr val="00B050"/>
              </a:solidFill>
              <a:latin typeface="Arial"/>
              <a:cs typeface="Arial"/>
            </a:endParaRPr>
          </a:p>
        </p:txBody>
      </p:sp>
      <p:sp>
        <p:nvSpPr>
          <p:cNvPr id="3075" name="Rectangle 3"/>
          <p:cNvSpPr>
            <a:spLocks noGrp="1" noChangeArrowheads="1"/>
          </p:cNvSpPr>
          <p:nvPr>
            <p:ph idx="1"/>
          </p:nvPr>
        </p:nvSpPr>
        <p:spPr>
          <a:xfrm>
            <a:off x="428596" y="1785926"/>
            <a:ext cx="3855372" cy="4786334"/>
          </a:xfrm>
        </p:spPr>
        <p:txBody>
          <a:bodyPr/>
          <a:lstStyle/>
          <a:p>
            <a:pPr eaLnBrk="1" hangingPunct="1"/>
            <a:r>
              <a:rPr lang="en-US" dirty="0" smtClean="0">
                <a:latin typeface="Arial"/>
                <a:cs typeface="Arial"/>
              </a:rPr>
              <a:t>Human life is sacred</a:t>
            </a:r>
          </a:p>
          <a:p>
            <a:pPr eaLnBrk="1" hangingPunct="1"/>
            <a:r>
              <a:rPr lang="en-US" dirty="0" smtClean="0">
                <a:latin typeface="Arial"/>
                <a:cs typeface="Arial"/>
              </a:rPr>
              <a:t>Fulfillment of basic necessities</a:t>
            </a:r>
          </a:p>
          <a:p>
            <a:pPr eaLnBrk="1" hangingPunct="1"/>
            <a:r>
              <a:rPr lang="en-US" dirty="0" smtClean="0">
                <a:latin typeface="Arial"/>
                <a:cs typeface="Arial"/>
              </a:rPr>
              <a:t>Capacity to choose</a:t>
            </a:r>
            <a:r>
              <a:rPr lang="en-US" dirty="0">
                <a:latin typeface="Arial"/>
                <a:cs typeface="Arial"/>
              </a:rPr>
              <a:t> </a:t>
            </a:r>
            <a:r>
              <a:rPr lang="en-US" dirty="0" smtClean="0">
                <a:latin typeface="Arial"/>
                <a:cs typeface="Arial"/>
              </a:rPr>
              <a:t>and make decisions freely</a:t>
            </a:r>
          </a:p>
          <a:p>
            <a:pPr eaLnBrk="1" hangingPunct="1"/>
            <a:r>
              <a:rPr lang="en-US" dirty="0" smtClean="0">
                <a:latin typeface="Arial"/>
                <a:cs typeface="Arial"/>
              </a:rPr>
              <a:t>Develop identity</a:t>
            </a:r>
          </a:p>
        </p:txBody>
      </p:sp>
      <p:sp>
        <p:nvSpPr>
          <p:cNvPr id="5" name="Slide Number Placeholder 5"/>
          <p:cNvSpPr>
            <a:spLocks noGrp="1"/>
          </p:cNvSpPr>
          <p:nvPr>
            <p:ph type="sldNum" sz="quarter" idx="12"/>
          </p:nvPr>
        </p:nvSpPr>
        <p:spPr/>
        <p:txBody>
          <a:bodyPr/>
          <a:lstStyle/>
          <a:p>
            <a:pPr>
              <a:defRPr/>
            </a:pPr>
            <a:fld id="{4A6C577A-6B27-4D81-ACB0-440386627548}" type="slidenum">
              <a:rPr lang="en-US"/>
              <a:pPr>
                <a:defRPr/>
              </a:pPr>
              <a:t>2</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649288"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649288"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 name="Picture 1" descr="A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060848"/>
            <a:ext cx="4821801" cy="3213589"/>
          </a:xfrm>
          <a:prstGeom prst="rect">
            <a:avLst/>
          </a:prstGeom>
        </p:spPr>
      </p:pic>
      <p:sp>
        <p:nvSpPr>
          <p:cNvPr id="40" name="TextBox 39"/>
          <p:cNvSpPr txBox="1"/>
          <p:nvPr/>
        </p:nvSpPr>
        <p:spPr>
          <a:xfrm>
            <a:off x="5652120" y="5373216"/>
            <a:ext cx="2736304" cy="369332"/>
          </a:xfrm>
          <a:prstGeom prst="rect">
            <a:avLst/>
          </a:prstGeom>
          <a:noFill/>
        </p:spPr>
        <p:txBody>
          <a:bodyPr wrap="square" rtlCol="0">
            <a:spAutoFit/>
          </a:bodyPr>
          <a:lstStyle/>
          <a:p>
            <a:pPr algn="r"/>
            <a:r>
              <a:rPr lang="en-US" dirty="0" smtClean="0"/>
              <a:t>© Stacy Hughes</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7544" y="692696"/>
            <a:ext cx="8229600" cy="1296144"/>
          </a:xfrm>
        </p:spPr>
        <p:txBody>
          <a:bodyPr/>
          <a:lstStyle/>
          <a:p>
            <a:pPr algn="l" eaLnBrk="1" hangingPunct="1"/>
            <a:r>
              <a:rPr lang="en-US" b="1" dirty="0" smtClean="0">
                <a:solidFill>
                  <a:srgbClr val="00B050"/>
                </a:solidFill>
              </a:rPr>
              <a:t>Children and Youth’s participation and Safe environment</a:t>
            </a:r>
            <a:endParaRPr lang="en-GB" b="1" dirty="0" smtClean="0">
              <a:solidFill>
                <a:srgbClr val="00B050"/>
              </a:solidFill>
            </a:endParaRPr>
          </a:p>
        </p:txBody>
      </p:sp>
      <p:sp>
        <p:nvSpPr>
          <p:cNvPr id="5" name="Slide Number Placeholder 5"/>
          <p:cNvSpPr>
            <a:spLocks noGrp="1"/>
          </p:cNvSpPr>
          <p:nvPr>
            <p:ph type="sldNum" sz="quarter" idx="12"/>
          </p:nvPr>
        </p:nvSpPr>
        <p:spPr/>
        <p:txBody>
          <a:bodyPr/>
          <a:lstStyle/>
          <a:p>
            <a:pPr>
              <a:defRPr/>
            </a:pPr>
            <a:fld id="{B86AA304-5C30-4C87-BBE2-4D159E2FCE47}" type="slidenum">
              <a:rPr lang="en-US"/>
              <a:pPr>
                <a:defRPr/>
              </a:pPr>
              <a:t>20</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2" name="Picture 41" descr="IMG_845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4871">
            <a:off x="241544" y="2595545"/>
            <a:ext cx="5054202" cy="3369468"/>
          </a:xfrm>
          <a:prstGeom prst="ellipse">
            <a:avLst/>
          </a:prstGeom>
          <a:ln>
            <a:noFill/>
          </a:ln>
          <a:effectLst>
            <a:softEdge rad="112500"/>
          </a:effectLst>
        </p:spPr>
      </p:pic>
      <p:sp>
        <p:nvSpPr>
          <p:cNvPr id="4" name="TextBox 3"/>
          <p:cNvSpPr txBox="1"/>
          <p:nvPr/>
        </p:nvSpPr>
        <p:spPr>
          <a:xfrm>
            <a:off x="5292080" y="2348880"/>
            <a:ext cx="3024336" cy="4401205"/>
          </a:xfrm>
          <a:prstGeom prst="rect">
            <a:avLst/>
          </a:prstGeom>
          <a:noFill/>
        </p:spPr>
        <p:txBody>
          <a:bodyPr wrap="square" rtlCol="0">
            <a:spAutoFit/>
          </a:bodyPr>
          <a:lstStyle/>
          <a:p>
            <a:r>
              <a:rPr lang="en-US" sz="2800" dirty="0" smtClean="0"/>
              <a:t>Safety as a promoter of the full development of the child and as a leverage to foster the participation of children in the promotion of safe environments</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2"/>
          </p:nvPr>
        </p:nvSpPr>
        <p:spPr/>
        <p:txBody>
          <a:bodyPr/>
          <a:lstStyle/>
          <a:p>
            <a:pPr>
              <a:defRPr/>
            </a:pPr>
            <a:fld id="{B86AA304-5C30-4C87-BBE2-4D159E2FCE47}" type="slidenum">
              <a:rPr lang="en-US"/>
              <a:pPr>
                <a:defRPr/>
              </a:pPr>
              <a:t>21</a:t>
            </a:fld>
            <a:endParaRPr lang="en-US"/>
          </a:p>
        </p:txBody>
      </p:sp>
      <p:sp>
        <p:nvSpPr>
          <p:cNvPr id="6"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7" name="Straight Connector 6"/>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Rectangle 2"/>
          <p:cNvSpPr/>
          <p:nvPr/>
        </p:nvSpPr>
        <p:spPr>
          <a:xfrm flipH="1">
            <a:off x="539552" y="764704"/>
            <a:ext cx="7632848" cy="5632310"/>
          </a:xfrm>
          <a:prstGeom prst="rect">
            <a:avLst/>
          </a:prstGeom>
          <a:ln>
            <a:solidFill>
              <a:srgbClr val="008000"/>
            </a:solidFill>
          </a:ln>
        </p:spPr>
        <p:txBody>
          <a:bodyPr wrap="square">
            <a:spAutoFit/>
          </a:bodyPr>
          <a:lstStyle/>
          <a:p>
            <a:r>
              <a:rPr lang="en-US" sz="2400" i="1" dirty="0"/>
              <a:t>Your children are not your children.</a:t>
            </a:r>
          </a:p>
          <a:p>
            <a:r>
              <a:rPr lang="en-US" sz="2400" i="1" dirty="0"/>
              <a:t>They are the sons and daughters of Life’s longing for itself.</a:t>
            </a:r>
          </a:p>
          <a:p>
            <a:r>
              <a:rPr lang="en-US" sz="2400" i="1" dirty="0"/>
              <a:t>They come through you but not from you,</a:t>
            </a:r>
          </a:p>
          <a:p>
            <a:r>
              <a:rPr lang="en-US" sz="2400" i="1" dirty="0"/>
              <a:t>And though they are with you, yet they belong not to you.</a:t>
            </a:r>
          </a:p>
          <a:p>
            <a:r>
              <a:rPr lang="en-US" sz="2400" i="1" dirty="0"/>
              <a:t>You may give them your love but not your thoughts,</a:t>
            </a:r>
          </a:p>
          <a:p>
            <a:r>
              <a:rPr lang="en-US" sz="2400" i="1" dirty="0"/>
              <a:t>For they have their own thoughts.</a:t>
            </a:r>
          </a:p>
          <a:p>
            <a:r>
              <a:rPr lang="en-US" sz="2400" i="1" dirty="0"/>
              <a:t>You may house their bodies but not their souls,</a:t>
            </a:r>
          </a:p>
          <a:p>
            <a:r>
              <a:rPr lang="en-US" sz="2400" i="1" dirty="0"/>
              <a:t>For their souls dwell in the house of tomorrow,</a:t>
            </a:r>
          </a:p>
          <a:p>
            <a:r>
              <a:rPr lang="en-US" sz="2400" i="1" dirty="0"/>
              <a:t>which you cannot visit, not even in your dreams.</a:t>
            </a:r>
          </a:p>
          <a:p>
            <a:r>
              <a:rPr lang="en-US" sz="2400" i="1" dirty="0"/>
              <a:t>You may strive to be like them, but seek not to make them like you,</a:t>
            </a:r>
          </a:p>
          <a:p>
            <a:r>
              <a:rPr lang="en-US" sz="2400" i="1" dirty="0"/>
              <a:t>For life goes not backward nor tarries with </a:t>
            </a:r>
            <a:r>
              <a:rPr lang="en-US" sz="2400" i="1" dirty="0" smtClean="0"/>
              <a:t>yesterday.</a:t>
            </a:r>
            <a:r>
              <a:rPr lang="en-US" sz="2400" i="1" dirty="0"/>
              <a:t>.</a:t>
            </a:r>
            <a:r>
              <a:rPr lang="en-US" sz="2400" i="1" dirty="0" smtClean="0"/>
              <a:t>.  </a:t>
            </a:r>
          </a:p>
          <a:p>
            <a:pPr algn="r"/>
            <a:r>
              <a:rPr lang="en-US" sz="2400" i="1" dirty="0" smtClean="0"/>
              <a:t>Khalil Gibran</a:t>
            </a:r>
            <a:endParaRPr lang="en-US" sz="2400" i="1" dirty="0"/>
          </a:p>
        </p:txBody>
      </p:sp>
    </p:spTree>
    <p:extLst>
      <p:ext uri="{BB962C8B-B14F-4D97-AF65-F5344CB8AC3E}">
        <p14:creationId xmlns:p14="http://schemas.microsoft.com/office/powerpoint/2010/main" val="39323291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980728"/>
            <a:ext cx="7715250" cy="890587"/>
          </a:xfrm>
        </p:spPr>
        <p:txBody>
          <a:bodyPr/>
          <a:lstStyle/>
          <a:p>
            <a:pPr algn="l" eaLnBrk="1" hangingPunct="1"/>
            <a:r>
              <a:rPr lang="en-GB" b="1" dirty="0" smtClean="0">
                <a:solidFill>
                  <a:srgbClr val="00B050"/>
                </a:solidFill>
                <a:latin typeface="Arial"/>
                <a:cs typeface="Arial"/>
              </a:rPr>
              <a:t>Safety – Protection perspective</a:t>
            </a:r>
          </a:p>
        </p:txBody>
      </p:sp>
      <p:sp>
        <p:nvSpPr>
          <p:cNvPr id="162819" name="Rectangle 3"/>
          <p:cNvSpPr>
            <a:spLocks noGrp="1" noChangeArrowheads="1"/>
          </p:cNvSpPr>
          <p:nvPr>
            <p:ph type="body" sz="half" idx="1"/>
          </p:nvPr>
        </p:nvSpPr>
        <p:spPr>
          <a:xfrm>
            <a:off x="611560" y="2276872"/>
            <a:ext cx="5402262" cy="4114800"/>
          </a:xfrm>
        </p:spPr>
        <p:txBody>
          <a:bodyPr/>
          <a:lstStyle/>
          <a:p>
            <a:pPr eaLnBrk="1" hangingPunct="1"/>
            <a:r>
              <a:rPr lang="en-GB" sz="3600" b="1" dirty="0" smtClean="0">
                <a:latin typeface="Arial"/>
                <a:cs typeface="Arial"/>
              </a:rPr>
              <a:t>Physical</a:t>
            </a:r>
          </a:p>
          <a:p>
            <a:pPr eaLnBrk="1" hangingPunct="1"/>
            <a:r>
              <a:rPr lang="en-GB" sz="3600" b="1" dirty="0" smtClean="0">
                <a:latin typeface="Arial"/>
                <a:cs typeface="Arial"/>
              </a:rPr>
              <a:t>Emotional</a:t>
            </a:r>
          </a:p>
          <a:p>
            <a:pPr eaLnBrk="1" hangingPunct="1"/>
            <a:r>
              <a:rPr lang="en-US" sz="3600" b="1" dirty="0">
                <a:latin typeface="Arial"/>
                <a:cs typeface="Arial"/>
              </a:rPr>
              <a:t>Environmental</a:t>
            </a:r>
            <a:endParaRPr lang="fr-CH" sz="3600" b="1" dirty="0">
              <a:latin typeface="Arial"/>
              <a:cs typeface="Arial"/>
            </a:endParaRPr>
          </a:p>
          <a:p>
            <a:pPr marL="0" indent="0" eaLnBrk="1" hangingPunct="1">
              <a:buNone/>
            </a:pPr>
            <a:endParaRPr lang="en-GB" sz="3600" b="1" dirty="0" smtClean="0">
              <a:latin typeface="Arial"/>
              <a:cs typeface="Arial"/>
            </a:endParaRPr>
          </a:p>
        </p:txBody>
      </p:sp>
      <p:pic>
        <p:nvPicPr>
          <p:cNvPr id="6148" name="Picture 20"/>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4391980" y="3284984"/>
            <a:ext cx="4566625" cy="3044416"/>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Slide Number Placeholder 6"/>
          <p:cNvSpPr>
            <a:spLocks noGrp="1"/>
          </p:cNvSpPr>
          <p:nvPr>
            <p:ph type="sldNum" sz="quarter" idx="12"/>
          </p:nvPr>
        </p:nvSpPr>
        <p:spPr/>
        <p:txBody>
          <a:bodyPr/>
          <a:lstStyle/>
          <a:p>
            <a:pPr>
              <a:defRPr/>
            </a:pPr>
            <a:fld id="{3466E74A-78DD-44AE-A675-A410224FB040}" type="slidenum">
              <a:rPr lang="en-US"/>
              <a:pPr>
                <a:defRPr/>
              </a:pPr>
              <a:t>3</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3"/>
          <p:cNvSpPr txBox="1">
            <a:spLocks noChangeArrowheads="1"/>
          </p:cNvSpPr>
          <p:nvPr/>
        </p:nvSpPr>
        <p:spPr bwMode="auto">
          <a:xfrm>
            <a:off x="611560" y="4465734"/>
            <a:ext cx="5402262" cy="22756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3600" b="1" dirty="0" smtClean="0">
                <a:latin typeface="Arial"/>
                <a:cs typeface="Arial"/>
              </a:rPr>
              <a:t>Cognitive</a:t>
            </a:r>
          </a:p>
          <a:p>
            <a:pPr eaLnBrk="1" hangingPunct="1"/>
            <a:r>
              <a:rPr lang="en-US" sz="3600" b="1" dirty="0" smtClean="0">
                <a:latin typeface="Arial"/>
                <a:cs typeface="Arial"/>
              </a:rPr>
              <a:t>Spiritual</a:t>
            </a:r>
            <a:endParaRPr lang="en-GB" sz="3600" b="1" dirty="0" smtClean="0">
              <a:latin typeface="Arial"/>
              <a:cs typeface="Arial"/>
            </a:endParaRPr>
          </a:p>
        </p:txBody>
      </p:sp>
      <p:sp>
        <p:nvSpPr>
          <p:cNvPr id="44" name="Rectangle 2"/>
          <p:cNvSpPr txBox="1">
            <a:spLocks noChangeArrowheads="1"/>
          </p:cNvSpPr>
          <p:nvPr/>
        </p:nvSpPr>
        <p:spPr bwMode="auto">
          <a:xfrm>
            <a:off x="467544" y="908720"/>
            <a:ext cx="7715250" cy="8905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a:defRPr>
            </a:lvl2pPr>
            <a:lvl3pPr algn="ctr" rtl="0" eaLnBrk="0" fontAlgn="base" hangingPunct="0">
              <a:spcBef>
                <a:spcPct val="0"/>
              </a:spcBef>
              <a:spcAft>
                <a:spcPct val="0"/>
              </a:spcAft>
              <a:defRPr sz="4400">
                <a:solidFill>
                  <a:schemeClr val="tx1"/>
                </a:solidFill>
                <a:latin typeface="Calibri"/>
              </a:defRPr>
            </a:lvl3pPr>
            <a:lvl4pPr algn="ctr" rtl="0" eaLnBrk="0" fontAlgn="base" hangingPunct="0">
              <a:spcBef>
                <a:spcPct val="0"/>
              </a:spcBef>
              <a:spcAft>
                <a:spcPct val="0"/>
              </a:spcAft>
              <a:defRPr sz="4400">
                <a:solidFill>
                  <a:schemeClr val="tx1"/>
                </a:solidFill>
                <a:latin typeface="Calibri"/>
              </a:defRPr>
            </a:lvl4pPr>
            <a:lvl5pPr algn="ctr" rtl="0" eaLnBrk="0" fontAlgn="base" hangingPunct="0">
              <a:spcBef>
                <a:spcPct val="0"/>
              </a:spcBef>
              <a:spcAft>
                <a:spcPct val="0"/>
              </a:spcAft>
              <a:defRPr sz="4400">
                <a:solidFill>
                  <a:schemeClr val="tx1"/>
                </a:solidFill>
                <a:latin typeface="Calibri"/>
              </a:defRPr>
            </a:lvl5pPr>
            <a:lvl6pPr marL="457200" algn="ctr" rtl="0" fontAlgn="base">
              <a:spcBef>
                <a:spcPct val="0"/>
              </a:spcBef>
              <a:spcAft>
                <a:spcPct val="0"/>
              </a:spcAft>
              <a:defRPr sz="4400">
                <a:solidFill>
                  <a:schemeClr val="tx1"/>
                </a:solidFill>
                <a:latin typeface="Calibri"/>
              </a:defRPr>
            </a:lvl6pPr>
            <a:lvl7pPr marL="914400" algn="ctr" rtl="0" fontAlgn="base">
              <a:spcBef>
                <a:spcPct val="0"/>
              </a:spcBef>
              <a:spcAft>
                <a:spcPct val="0"/>
              </a:spcAft>
              <a:defRPr sz="4400">
                <a:solidFill>
                  <a:schemeClr val="tx1"/>
                </a:solidFill>
                <a:latin typeface="Calibri"/>
              </a:defRPr>
            </a:lvl7pPr>
            <a:lvl8pPr marL="1371600" algn="ctr" rtl="0" fontAlgn="base">
              <a:spcBef>
                <a:spcPct val="0"/>
              </a:spcBef>
              <a:spcAft>
                <a:spcPct val="0"/>
              </a:spcAft>
              <a:defRPr sz="4400">
                <a:solidFill>
                  <a:schemeClr val="tx1"/>
                </a:solidFill>
                <a:latin typeface="Calibri"/>
              </a:defRPr>
            </a:lvl8pPr>
            <a:lvl9pPr marL="1828800" algn="ctr" rtl="0" fontAlgn="base">
              <a:spcBef>
                <a:spcPct val="0"/>
              </a:spcBef>
              <a:spcAft>
                <a:spcPct val="0"/>
              </a:spcAft>
              <a:defRPr sz="4400">
                <a:solidFill>
                  <a:schemeClr val="tx1"/>
                </a:solidFill>
                <a:latin typeface="Calibri"/>
              </a:defRPr>
            </a:lvl9pPr>
          </a:lstStyle>
          <a:p>
            <a:pPr algn="l" eaLnBrk="1" hangingPunct="1"/>
            <a:r>
              <a:rPr lang="en-GB" b="1" dirty="0" smtClean="0">
                <a:solidFill>
                  <a:srgbClr val="00B050"/>
                </a:solidFill>
                <a:latin typeface="Arial"/>
                <a:cs typeface="Arial"/>
              </a:rPr>
              <a:t>Safety – From Protection to Development Perspective</a:t>
            </a:r>
          </a:p>
        </p:txBody>
      </p:sp>
      <p:sp>
        <p:nvSpPr>
          <p:cNvPr id="45" name="TextBox 44"/>
          <p:cNvSpPr txBox="1"/>
          <p:nvPr/>
        </p:nvSpPr>
        <p:spPr>
          <a:xfrm>
            <a:off x="5652120" y="6463314"/>
            <a:ext cx="2736304" cy="369332"/>
          </a:xfrm>
          <a:prstGeom prst="rect">
            <a:avLst/>
          </a:prstGeom>
          <a:noFill/>
        </p:spPr>
        <p:txBody>
          <a:bodyPr wrap="square" rtlCol="0">
            <a:spAutoFit/>
          </a:bodyPr>
          <a:lstStyle/>
          <a:p>
            <a:pPr algn="r"/>
            <a:r>
              <a:rPr lang="en-US" dirty="0" smtClean="0"/>
              <a:t>© Stacy Hughes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linds(horizont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2819">
                                            <p:txEl>
                                              <p:pRg st="0" end="0"/>
                                            </p:txEl>
                                          </p:spTgt>
                                        </p:tgtEl>
                                        <p:attrNameLst>
                                          <p:attrName>style.visibility</p:attrName>
                                        </p:attrNameLst>
                                      </p:cBhvr>
                                      <p:to>
                                        <p:strVal val="visible"/>
                                      </p:to>
                                    </p:set>
                                    <p:anim calcmode="lin" valueType="num">
                                      <p:cBhvr additive="base">
                                        <p:cTn id="12"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2819">
                                            <p:txEl>
                                              <p:pRg st="1" end="1"/>
                                            </p:txEl>
                                          </p:spTgt>
                                        </p:tgtEl>
                                        <p:attrNameLst>
                                          <p:attrName>style.visibility</p:attrName>
                                        </p:attrNameLst>
                                      </p:cBhvr>
                                      <p:to>
                                        <p:strVal val="visible"/>
                                      </p:to>
                                    </p:set>
                                    <p:anim calcmode="lin" valueType="num">
                                      <p:cBhvr additive="base">
                                        <p:cTn id="18"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28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2819">
                                            <p:txEl>
                                              <p:pRg st="2" end="2"/>
                                            </p:txEl>
                                          </p:spTgt>
                                        </p:tgtEl>
                                        <p:attrNameLst>
                                          <p:attrName>style.visibility</p:attrName>
                                        </p:attrNameLst>
                                      </p:cBhvr>
                                      <p:to>
                                        <p:strVal val="visible"/>
                                      </p:to>
                                    </p:set>
                                    <p:anim calcmode="lin" valueType="num">
                                      <p:cBhvr additive="base">
                                        <p:cTn id="24"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2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6148"/>
                                        </p:tgtEl>
                                        <p:attrNameLst>
                                          <p:attrName>style.visibility</p:attrName>
                                        </p:attrNameLst>
                                      </p:cBhvr>
                                      <p:to>
                                        <p:strVal val="visible"/>
                                      </p:to>
                                    </p:set>
                                    <p:animEffect transition="in" filter="wedge">
                                      <p:cBhvr>
                                        <p:cTn id="30" dur="2000"/>
                                        <p:tgtEl>
                                          <p:spTgt spid="614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9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p:bldP spid="4098" grpId="1"/>
      <p:bldP spid="43" grpId="0"/>
      <p:bldP spid="4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9552" y="692696"/>
            <a:ext cx="7729538" cy="1296144"/>
          </a:xfrm>
        </p:spPr>
        <p:txBody>
          <a:bodyPr/>
          <a:lstStyle/>
          <a:p>
            <a:pPr algn="l" eaLnBrk="1" hangingPunct="1"/>
            <a:r>
              <a:rPr lang="en-GB" sz="3600" b="1" dirty="0" smtClean="0">
                <a:solidFill>
                  <a:srgbClr val="00B050"/>
                </a:solidFill>
                <a:latin typeface="Arial"/>
                <a:cs typeface="Arial"/>
              </a:rPr>
              <a:t>Safety – From Protection to a Development perspective</a:t>
            </a:r>
          </a:p>
        </p:txBody>
      </p:sp>
      <p:sp>
        <p:nvSpPr>
          <p:cNvPr id="6" name="Slide Number Placeholder 5"/>
          <p:cNvSpPr>
            <a:spLocks noGrp="1"/>
          </p:cNvSpPr>
          <p:nvPr>
            <p:ph type="sldNum" sz="quarter" idx="12"/>
          </p:nvPr>
        </p:nvSpPr>
        <p:spPr/>
        <p:txBody>
          <a:bodyPr/>
          <a:lstStyle/>
          <a:p>
            <a:pPr>
              <a:defRPr/>
            </a:pPr>
            <a:fld id="{FB67EEB2-2E0C-46CD-B8F8-2959F2E6BD56}" type="slidenum">
              <a:rPr lang="en-US" smtClean="0"/>
              <a:pPr>
                <a:defRPr/>
              </a:pPr>
              <a:t>4</a:t>
            </a:fld>
            <a:endParaRPr lang="en-US"/>
          </a:p>
        </p:txBody>
      </p:sp>
      <p:sp>
        <p:nvSpPr>
          <p:cNvPr id="7"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8" name="Straight Connector 7"/>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TextBox 3"/>
          <p:cNvSpPr txBox="1"/>
          <p:nvPr/>
        </p:nvSpPr>
        <p:spPr>
          <a:xfrm>
            <a:off x="683568" y="2492896"/>
            <a:ext cx="3312368" cy="3046988"/>
          </a:xfrm>
          <a:prstGeom prst="rect">
            <a:avLst/>
          </a:prstGeom>
          <a:noFill/>
          <a:ln w="28575" cmpd="sng">
            <a:solidFill>
              <a:srgbClr val="008000"/>
            </a:solidFill>
          </a:ln>
        </p:spPr>
        <p:txBody>
          <a:bodyPr wrap="square" rtlCol="0">
            <a:spAutoFit/>
          </a:bodyPr>
          <a:lstStyle/>
          <a:p>
            <a:pPr marL="457200" indent="-457200">
              <a:buFont typeface="Arial"/>
              <a:buChar char="•"/>
            </a:pPr>
            <a:r>
              <a:rPr lang="en-US" sz="3200" dirty="0" smtClean="0"/>
              <a:t>Direct violence</a:t>
            </a:r>
          </a:p>
          <a:p>
            <a:pPr marL="457200" indent="-457200">
              <a:buFont typeface="Arial"/>
              <a:buChar char="•"/>
            </a:pPr>
            <a:r>
              <a:rPr lang="en-US" sz="3200" dirty="0" smtClean="0"/>
              <a:t>Structural violence</a:t>
            </a:r>
          </a:p>
          <a:p>
            <a:pPr marL="457200" indent="-457200">
              <a:buFont typeface="Arial"/>
              <a:buChar char="•"/>
            </a:pPr>
            <a:r>
              <a:rPr lang="en-US" sz="3200" dirty="0" smtClean="0"/>
              <a:t>Cultural violence</a:t>
            </a:r>
          </a:p>
          <a:p>
            <a:endParaRPr lang="en-US" sz="1600" dirty="0" smtClean="0"/>
          </a:p>
          <a:p>
            <a:r>
              <a:rPr lang="en-US" sz="1600" dirty="0" smtClean="0"/>
              <a:t>* Johan Galtung</a:t>
            </a:r>
            <a:endParaRPr lang="en-US" sz="1600" dirty="0"/>
          </a:p>
        </p:txBody>
      </p:sp>
      <p:sp>
        <p:nvSpPr>
          <p:cNvPr id="42" name="TextBox 41"/>
          <p:cNvSpPr txBox="1"/>
          <p:nvPr/>
        </p:nvSpPr>
        <p:spPr>
          <a:xfrm>
            <a:off x="4283968" y="2060848"/>
            <a:ext cx="4104456" cy="1384995"/>
          </a:xfrm>
          <a:prstGeom prst="rect">
            <a:avLst/>
          </a:prstGeom>
          <a:noFill/>
          <a:ln w="28575" cmpd="sng">
            <a:solidFill>
              <a:srgbClr val="008000"/>
            </a:solidFill>
          </a:ln>
        </p:spPr>
        <p:txBody>
          <a:bodyPr wrap="square" rtlCol="0">
            <a:spAutoFit/>
          </a:bodyPr>
          <a:lstStyle/>
          <a:p>
            <a:pPr marL="457200" indent="-457200">
              <a:buFont typeface="Arial"/>
              <a:buChar char="•"/>
            </a:pPr>
            <a:r>
              <a:rPr lang="en-US" sz="2800" dirty="0" smtClean="0"/>
              <a:t>Physical and verbal mal/mistreatment and abuse</a:t>
            </a:r>
          </a:p>
        </p:txBody>
      </p:sp>
      <p:sp>
        <p:nvSpPr>
          <p:cNvPr id="43" name="TextBox 42"/>
          <p:cNvSpPr txBox="1"/>
          <p:nvPr/>
        </p:nvSpPr>
        <p:spPr>
          <a:xfrm>
            <a:off x="4283968" y="3573016"/>
            <a:ext cx="4104456" cy="1815882"/>
          </a:xfrm>
          <a:prstGeom prst="rect">
            <a:avLst/>
          </a:prstGeom>
          <a:noFill/>
          <a:ln w="28575" cmpd="sng">
            <a:solidFill>
              <a:srgbClr val="008000"/>
            </a:solidFill>
          </a:ln>
        </p:spPr>
        <p:txBody>
          <a:bodyPr wrap="square" rtlCol="0">
            <a:spAutoFit/>
          </a:bodyPr>
          <a:lstStyle/>
          <a:p>
            <a:pPr marL="457200" indent="-457200">
              <a:buFont typeface="Arial"/>
              <a:buChar char="•"/>
            </a:pPr>
            <a:r>
              <a:rPr lang="en-US" sz="2800" dirty="0" smtClean="0"/>
              <a:t>Inequalities, injustices, environmental degradation</a:t>
            </a:r>
          </a:p>
        </p:txBody>
      </p:sp>
      <p:sp>
        <p:nvSpPr>
          <p:cNvPr id="44" name="TextBox 43"/>
          <p:cNvSpPr txBox="1"/>
          <p:nvPr/>
        </p:nvSpPr>
        <p:spPr>
          <a:xfrm>
            <a:off x="4283968" y="5517232"/>
            <a:ext cx="4104456" cy="1384995"/>
          </a:xfrm>
          <a:prstGeom prst="rect">
            <a:avLst/>
          </a:prstGeom>
          <a:noFill/>
          <a:ln w="28575" cmpd="sng">
            <a:solidFill>
              <a:srgbClr val="008000"/>
            </a:solidFill>
          </a:ln>
        </p:spPr>
        <p:txBody>
          <a:bodyPr wrap="square" rtlCol="0">
            <a:spAutoFit/>
          </a:bodyPr>
          <a:lstStyle/>
          <a:p>
            <a:pPr marL="457200" indent="-457200">
              <a:buFont typeface="Arial"/>
              <a:buChar char="•"/>
            </a:pPr>
            <a:r>
              <a:rPr lang="en-US" sz="2800" dirty="0" smtClean="0"/>
              <a:t>Indoctrination, manipulation, conditioning</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785813"/>
            <a:ext cx="8280920" cy="890587"/>
          </a:xfrm>
        </p:spPr>
        <p:txBody>
          <a:bodyPr/>
          <a:lstStyle/>
          <a:p>
            <a:pPr algn="l" eaLnBrk="1" hangingPunct="1"/>
            <a:r>
              <a:rPr lang="en-GB" sz="4000" b="1" dirty="0" smtClean="0">
                <a:solidFill>
                  <a:srgbClr val="00B050"/>
                </a:solidFill>
                <a:latin typeface="Arial"/>
                <a:cs typeface="Arial"/>
              </a:rPr>
              <a:t>Physical safety – threatened by </a:t>
            </a:r>
          </a:p>
        </p:txBody>
      </p:sp>
      <p:sp>
        <p:nvSpPr>
          <p:cNvPr id="162819" name="Rectangle 3"/>
          <p:cNvSpPr>
            <a:spLocks noGrp="1" noChangeArrowheads="1"/>
          </p:cNvSpPr>
          <p:nvPr>
            <p:ph type="body" sz="half" idx="1"/>
          </p:nvPr>
        </p:nvSpPr>
        <p:spPr>
          <a:xfrm>
            <a:off x="539552" y="1772816"/>
            <a:ext cx="3888432" cy="4752528"/>
          </a:xfrm>
        </p:spPr>
        <p:txBody>
          <a:bodyPr/>
          <a:lstStyle/>
          <a:p>
            <a:pPr eaLnBrk="1" hangingPunct="1"/>
            <a:r>
              <a:rPr lang="en-US" dirty="0" smtClean="0">
                <a:latin typeface="Arial"/>
                <a:cs typeface="Arial"/>
              </a:rPr>
              <a:t>Child labor</a:t>
            </a:r>
          </a:p>
          <a:p>
            <a:pPr eaLnBrk="1" hangingPunct="1"/>
            <a:r>
              <a:rPr lang="en-US" dirty="0">
                <a:latin typeface="Arial"/>
                <a:cs typeface="Arial"/>
              </a:rPr>
              <a:t>S</a:t>
            </a:r>
            <a:r>
              <a:rPr lang="en-US" dirty="0" smtClean="0">
                <a:latin typeface="Arial"/>
                <a:cs typeface="Arial"/>
              </a:rPr>
              <a:t>exual exploitation/abuse</a:t>
            </a:r>
          </a:p>
          <a:p>
            <a:pPr eaLnBrk="1" hangingPunct="1"/>
            <a:r>
              <a:rPr lang="en-US" dirty="0" smtClean="0">
                <a:latin typeface="Arial"/>
                <a:cs typeface="Arial"/>
              </a:rPr>
              <a:t>Child trafficking</a:t>
            </a:r>
          </a:p>
          <a:p>
            <a:pPr eaLnBrk="1" hangingPunct="1"/>
            <a:r>
              <a:rPr lang="en-US" dirty="0" smtClean="0">
                <a:latin typeface="Arial"/>
                <a:cs typeface="Arial"/>
              </a:rPr>
              <a:t>Recruitment child soldiers</a:t>
            </a:r>
          </a:p>
          <a:p>
            <a:pPr eaLnBrk="1" hangingPunct="1"/>
            <a:r>
              <a:rPr lang="en-US" dirty="0" smtClean="0">
                <a:latin typeface="Arial"/>
                <a:cs typeface="Arial"/>
              </a:rPr>
              <a:t>Corporal Punishment</a:t>
            </a:r>
          </a:p>
          <a:p>
            <a:pPr eaLnBrk="1" hangingPunct="1"/>
            <a:r>
              <a:rPr lang="en-US" dirty="0" smtClean="0">
                <a:latin typeface="Arial"/>
                <a:cs typeface="Arial"/>
              </a:rPr>
              <a:t>Child marriage</a:t>
            </a:r>
            <a:endParaRPr lang="en-US" dirty="0" smtClean="0"/>
          </a:p>
          <a:p>
            <a:pPr eaLnBrk="1" hangingPunct="1"/>
            <a:endParaRPr lang="en-US" dirty="0" smtClean="0"/>
          </a:p>
          <a:p>
            <a:pPr eaLnBrk="1" hangingPunct="1"/>
            <a:endParaRPr lang="en-US" dirty="0" smtClean="0"/>
          </a:p>
          <a:p>
            <a:pPr eaLnBrk="1" hangingPunct="1"/>
            <a:endParaRPr lang="en-US" dirty="0" smtClean="0"/>
          </a:p>
          <a:p>
            <a:pPr eaLnBrk="1" hangingPunct="1"/>
            <a:endParaRPr lang="en-US" sz="3600" dirty="0" smtClean="0"/>
          </a:p>
          <a:p>
            <a:pPr eaLnBrk="1" hangingPunct="1"/>
            <a:endParaRPr lang="en-GB" sz="3600" dirty="0" smtClean="0"/>
          </a:p>
        </p:txBody>
      </p:sp>
      <p:sp>
        <p:nvSpPr>
          <p:cNvPr id="7" name="Slide Number Placeholder 6"/>
          <p:cNvSpPr>
            <a:spLocks noGrp="1"/>
          </p:cNvSpPr>
          <p:nvPr>
            <p:ph type="sldNum" sz="quarter" idx="12"/>
          </p:nvPr>
        </p:nvSpPr>
        <p:spPr>
          <a:xfrm>
            <a:off x="6444208" y="6309320"/>
            <a:ext cx="2133600" cy="365125"/>
          </a:xfrm>
        </p:spPr>
        <p:txBody>
          <a:bodyPr/>
          <a:lstStyle/>
          <a:p>
            <a:pPr>
              <a:defRPr/>
            </a:pPr>
            <a:fld id="{3466E74A-78DD-44AE-A675-A410224FB040}" type="slidenum">
              <a:rPr lang="en-US"/>
              <a:pPr>
                <a:defRPr/>
              </a:pPr>
              <a:t>5</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060848"/>
            <a:ext cx="4464495" cy="345638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3" name="TextBox 42"/>
          <p:cNvSpPr txBox="1"/>
          <p:nvPr/>
        </p:nvSpPr>
        <p:spPr>
          <a:xfrm>
            <a:off x="6300192" y="5661248"/>
            <a:ext cx="2736304" cy="369332"/>
          </a:xfrm>
          <a:prstGeom prst="rect">
            <a:avLst/>
          </a:prstGeom>
          <a:noFill/>
        </p:spPr>
        <p:txBody>
          <a:bodyPr wrap="square" rtlCol="0">
            <a:spAutoFit/>
          </a:bodyPr>
          <a:lstStyle/>
          <a:p>
            <a:pPr algn="r"/>
            <a:r>
              <a:rPr lang="en-US" dirty="0" smtClean="0"/>
              <a:t>© Stacy Hughes</a:t>
            </a:r>
            <a:endParaRPr lang="en-US" dirty="0"/>
          </a:p>
        </p:txBody>
      </p:sp>
    </p:spTree>
    <p:extLst>
      <p:ext uri="{BB962C8B-B14F-4D97-AF65-F5344CB8AC3E}">
        <p14:creationId xmlns:p14="http://schemas.microsoft.com/office/powerpoint/2010/main" val="2562240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anim calcmode="lin" valueType="num">
                                      <p:cBhvr additive="base">
                                        <p:cTn id="11"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anim calcmode="lin" valueType="num">
                                      <p:cBhvr additive="base">
                                        <p:cTn id="15"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28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819">
                                            <p:txEl>
                                              <p:pRg st="3" end="3"/>
                                            </p:txEl>
                                          </p:spTgt>
                                        </p:tgtEl>
                                        <p:attrNameLst>
                                          <p:attrName>style.visibility</p:attrName>
                                        </p:attrNameLst>
                                      </p:cBhvr>
                                      <p:to>
                                        <p:strVal val="visible"/>
                                      </p:to>
                                    </p:set>
                                    <p:anim calcmode="lin" valueType="num">
                                      <p:cBhvr additive="base">
                                        <p:cTn id="19"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19">
                                            <p:txEl>
                                              <p:pRg st="4" end="4"/>
                                            </p:txEl>
                                          </p:spTgt>
                                        </p:tgtEl>
                                        <p:attrNameLst>
                                          <p:attrName>style.visibility</p:attrName>
                                        </p:attrNameLst>
                                      </p:cBhvr>
                                      <p:to>
                                        <p:strVal val="visible"/>
                                      </p:to>
                                    </p:set>
                                    <p:anim calcmode="lin" valueType="num">
                                      <p:cBhvr additive="base">
                                        <p:cTn id="23" dur="500" fill="hold"/>
                                        <p:tgtEl>
                                          <p:spTgt spid="1628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28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2819">
                                            <p:txEl>
                                              <p:pRg st="5" end="5"/>
                                            </p:txEl>
                                          </p:spTgt>
                                        </p:tgtEl>
                                        <p:attrNameLst>
                                          <p:attrName>style.visibility</p:attrName>
                                        </p:attrNameLst>
                                      </p:cBhvr>
                                      <p:to>
                                        <p:strVal val="visible"/>
                                      </p:to>
                                    </p:set>
                                    <p:anim calcmode="lin" valueType="num">
                                      <p:cBhvr additive="base">
                                        <p:cTn id="27" dur="500" fill="hold"/>
                                        <p:tgtEl>
                                          <p:spTgt spid="1628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28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692696"/>
            <a:ext cx="7715250" cy="1131019"/>
          </a:xfrm>
        </p:spPr>
        <p:txBody>
          <a:bodyPr/>
          <a:lstStyle/>
          <a:p>
            <a:pPr algn="l" eaLnBrk="1" hangingPunct="1"/>
            <a:r>
              <a:rPr lang="en-GB" sz="4000" b="1" dirty="0" smtClean="0">
                <a:solidFill>
                  <a:srgbClr val="00B050"/>
                </a:solidFill>
                <a:latin typeface="Arial"/>
                <a:cs typeface="Arial"/>
              </a:rPr>
              <a:t>Emotional safety – threatened by </a:t>
            </a:r>
          </a:p>
        </p:txBody>
      </p:sp>
      <p:sp>
        <p:nvSpPr>
          <p:cNvPr id="162819" name="Rectangle 3"/>
          <p:cNvSpPr>
            <a:spLocks noGrp="1" noChangeArrowheads="1"/>
          </p:cNvSpPr>
          <p:nvPr>
            <p:ph type="body" sz="half" idx="1"/>
          </p:nvPr>
        </p:nvSpPr>
        <p:spPr>
          <a:xfrm>
            <a:off x="611560" y="1844824"/>
            <a:ext cx="4824536" cy="4114800"/>
          </a:xfrm>
        </p:spPr>
        <p:txBody>
          <a:bodyPr/>
          <a:lstStyle/>
          <a:p>
            <a:pPr eaLnBrk="1" hangingPunct="1"/>
            <a:r>
              <a:rPr lang="en-US" sz="3600" dirty="0" smtClean="0">
                <a:latin typeface="Arial"/>
                <a:cs typeface="Arial"/>
              </a:rPr>
              <a:t>Verbal abuse</a:t>
            </a:r>
          </a:p>
          <a:p>
            <a:pPr eaLnBrk="1" hangingPunct="1"/>
            <a:r>
              <a:rPr lang="en-US" sz="3600" dirty="0" smtClean="0">
                <a:latin typeface="Arial"/>
                <a:cs typeface="Arial"/>
              </a:rPr>
              <a:t>Isolation</a:t>
            </a:r>
          </a:p>
          <a:p>
            <a:pPr eaLnBrk="1" hangingPunct="1"/>
            <a:r>
              <a:rPr lang="en-US" sz="3600" dirty="0" smtClean="0">
                <a:latin typeface="Arial"/>
                <a:cs typeface="Arial"/>
              </a:rPr>
              <a:t>Discrimination</a:t>
            </a:r>
          </a:p>
          <a:p>
            <a:pPr eaLnBrk="1" hangingPunct="1"/>
            <a:r>
              <a:rPr lang="en-US" sz="3600" dirty="0" smtClean="0">
                <a:latin typeface="Arial"/>
                <a:cs typeface="Arial"/>
              </a:rPr>
              <a:t>Bullying</a:t>
            </a:r>
          </a:p>
          <a:p>
            <a:pPr eaLnBrk="1" hangingPunct="1"/>
            <a:r>
              <a:rPr lang="en-US" sz="3600" dirty="0" smtClean="0">
                <a:latin typeface="Arial"/>
                <a:cs typeface="Arial"/>
              </a:rPr>
              <a:t>Exclusion</a:t>
            </a:r>
          </a:p>
          <a:p>
            <a:pPr eaLnBrk="1" hangingPunct="1"/>
            <a:r>
              <a:rPr lang="en-US" sz="3600" dirty="0" smtClean="0">
                <a:latin typeface="Arial"/>
                <a:cs typeface="Arial"/>
              </a:rPr>
              <a:t>Vertical relationships</a:t>
            </a:r>
          </a:p>
          <a:p>
            <a:pPr eaLnBrk="1" hangingPunct="1"/>
            <a:r>
              <a:rPr lang="en-US" sz="3600" dirty="0" smtClean="0">
                <a:latin typeface="Arial"/>
                <a:cs typeface="Arial"/>
              </a:rPr>
              <a:t>Manipulation</a:t>
            </a:r>
          </a:p>
          <a:p>
            <a:pPr eaLnBrk="1" hangingPunct="1"/>
            <a:endParaRPr lang="en-US" sz="3600" dirty="0" smtClean="0">
              <a:latin typeface="Arial"/>
              <a:cs typeface="Arial"/>
            </a:endParaRPr>
          </a:p>
          <a:p>
            <a:pPr eaLnBrk="1" hangingPunct="1"/>
            <a:endParaRPr lang="en-US" sz="3600" dirty="0" smtClean="0">
              <a:latin typeface="Arial"/>
              <a:cs typeface="Arial"/>
            </a:endParaRPr>
          </a:p>
          <a:p>
            <a:pPr eaLnBrk="1" hangingPunct="1"/>
            <a:endParaRPr lang="en-US" sz="3600" dirty="0" smtClean="0">
              <a:latin typeface="Arial"/>
              <a:cs typeface="Arial"/>
            </a:endParaRPr>
          </a:p>
          <a:p>
            <a:pPr eaLnBrk="1" hangingPunct="1"/>
            <a:endParaRPr lang="en-US" sz="3600" dirty="0" smtClean="0">
              <a:latin typeface="Arial"/>
              <a:cs typeface="Arial"/>
            </a:endParaRPr>
          </a:p>
          <a:p>
            <a:pPr eaLnBrk="1" hangingPunct="1"/>
            <a:endParaRPr lang="fr-CH" sz="3600" dirty="0" smtClean="0">
              <a:latin typeface="Arial"/>
              <a:cs typeface="Arial"/>
            </a:endParaRPr>
          </a:p>
        </p:txBody>
      </p:sp>
      <p:pic>
        <p:nvPicPr>
          <p:cNvPr id="6148" name="Picture 20"/>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tretch>
            <a:fillRect/>
          </a:stretch>
        </p:blipFill>
        <p:spPr>
          <a:xfrm>
            <a:off x="5292080" y="1700808"/>
            <a:ext cx="3096344" cy="4644517"/>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Slide Number Placeholder 6"/>
          <p:cNvSpPr>
            <a:spLocks noGrp="1"/>
          </p:cNvSpPr>
          <p:nvPr>
            <p:ph type="sldNum" sz="quarter" idx="12"/>
          </p:nvPr>
        </p:nvSpPr>
        <p:spPr/>
        <p:txBody>
          <a:bodyPr/>
          <a:lstStyle/>
          <a:p>
            <a:pPr>
              <a:defRPr/>
            </a:pPr>
            <a:fld id="{3466E74A-78DD-44AE-A675-A410224FB040}" type="slidenum">
              <a:rPr lang="en-US"/>
              <a:pPr>
                <a:defRPr/>
              </a:pPr>
              <a:t>6</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5652120" y="6463314"/>
            <a:ext cx="2736304" cy="369332"/>
          </a:xfrm>
          <a:prstGeom prst="rect">
            <a:avLst/>
          </a:prstGeom>
          <a:noFill/>
        </p:spPr>
        <p:txBody>
          <a:bodyPr wrap="square" rtlCol="0">
            <a:spAutoFit/>
          </a:bodyPr>
          <a:lstStyle/>
          <a:p>
            <a:pPr algn="r"/>
            <a:r>
              <a:rPr lang="en-US" dirty="0" smtClean="0"/>
              <a:t>© Stacy Hughes</a:t>
            </a:r>
            <a:endParaRPr lang="en-US" dirty="0"/>
          </a:p>
        </p:txBody>
      </p:sp>
    </p:spTree>
    <p:extLst>
      <p:ext uri="{BB962C8B-B14F-4D97-AF65-F5344CB8AC3E}">
        <p14:creationId xmlns:p14="http://schemas.microsoft.com/office/powerpoint/2010/main" val="1007175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anim calcmode="lin" valueType="num">
                                      <p:cBhvr additive="base">
                                        <p:cTn id="11"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anim calcmode="lin" valueType="num">
                                      <p:cBhvr additive="base">
                                        <p:cTn id="15"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28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819">
                                            <p:txEl>
                                              <p:pRg st="3" end="3"/>
                                            </p:txEl>
                                          </p:spTgt>
                                        </p:tgtEl>
                                        <p:attrNameLst>
                                          <p:attrName>style.visibility</p:attrName>
                                        </p:attrNameLst>
                                      </p:cBhvr>
                                      <p:to>
                                        <p:strVal val="visible"/>
                                      </p:to>
                                    </p:set>
                                    <p:anim calcmode="lin" valueType="num">
                                      <p:cBhvr additive="base">
                                        <p:cTn id="19"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19">
                                            <p:txEl>
                                              <p:pRg st="4" end="4"/>
                                            </p:txEl>
                                          </p:spTgt>
                                        </p:tgtEl>
                                        <p:attrNameLst>
                                          <p:attrName>style.visibility</p:attrName>
                                        </p:attrNameLst>
                                      </p:cBhvr>
                                      <p:to>
                                        <p:strVal val="visible"/>
                                      </p:to>
                                    </p:set>
                                    <p:anim calcmode="lin" valueType="num">
                                      <p:cBhvr additive="base">
                                        <p:cTn id="23" dur="500" fill="hold"/>
                                        <p:tgtEl>
                                          <p:spTgt spid="1628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28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2819">
                                            <p:txEl>
                                              <p:pRg st="5" end="5"/>
                                            </p:txEl>
                                          </p:spTgt>
                                        </p:tgtEl>
                                        <p:attrNameLst>
                                          <p:attrName>style.visibility</p:attrName>
                                        </p:attrNameLst>
                                      </p:cBhvr>
                                      <p:to>
                                        <p:strVal val="visible"/>
                                      </p:to>
                                    </p:set>
                                    <p:anim calcmode="lin" valueType="num">
                                      <p:cBhvr additive="base">
                                        <p:cTn id="27" dur="500" fill="hold"/>
                                        <p:tgtEl>
                                          <p:spTgt spid="1628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281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2819">
                                            <p:txEl>
                                              <p:pRg st="6" end="6"/>
                                            </p:txEl>
                                          </p:spTgt>
                                        </p:tgtEl>
                                        <p:attrNameLst>
                                          <p:attrName>style.visibility</p:attrName>
                                        </p:attrNameLst>
                                      </p:cBhvr>
                                      <p:to>
                                        <p:strVal val="visible"/>
                                      </p:to>
                                    </p:set>
                                    <p:anim calcmode="lin" valueType="num">
                                      <p:cBhvr additive="base">
                                        <p:cTn id="31" dur="500" fill="hold"/>
                                        <p:tgtEl>
                                          <p:spTgt spid="1628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28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00062" y="785813"/>
            <a:ext cx="7960369" cy="890587"/>
          </a:xfrm>
        </p:spPr>
        <p:txBody>
          <a:bodyPr/>
          <a:lstStyle/>
          <a:p>
            <a:pPr algn="l" eaLnBrk="1" hangingPunct="1"/>
            <a:r>
              <a:rPr lang="en-GB" sz="4000" b="1" dirty="0" smtClean="0">
                <a:solidFill>
                  <a:srgbClr val="00B050"/>
                </a:solidFill>
                <a:latin typeface="Arial"/>
                <a:cs typeface="Arial"/>
              </a:rPr>
              <a:t>Environmental safety – threatened by </a:t>
            </a:r>
          </a:p>
        </p:txBody>
      </p:sp>
      <p:sp>
        <p:nvSpPr>
          <p:cNvPr id="162819" name="Rectangle 3"/>
          <p:cNvSpPr>
            <a:spLocks noGrp="1" noChangeArrowheads="1"/>
          </p:cNvSpPr>
          <p:nvPr>
            <p:ph type="body" sz="half" idx="1"/>
          </p:nvPr>
        </p:nvSpPr>
        <p:spPr>
          <a:xfrm>
            <a:off x="539552" y="1772816"/>
            <a:ext cx="4752528" cy="4752528"/>
          </a:xfrm>
        </p:spPr>
        <p:txBody>
          <a:bodyPr/>
          <a:lstStyle/>
          <a:p>
            <a:pPr eaLnBrk="1" hangingPunct="1"/>
            <a:r>
              <a:rPr lang="en-US" dirty="0" smtClean="0">
                <a:latin typeface="Arial"/>
                <a:cs typeface="Arial"/>
              </a:rPr>
              <a:t>No proper construction of schools</a:t>
            </a:r>
          </a:p>
          <a:p>
            <a:pPr eaLnBrk="1" hangingPunct="1"/>
            <a:r>
              <a:rPr lang="en-US" dirty="0" smtClean="0">
                <a:latin typeface="Arial"/>
                <a:cs typeface="Arial"/>
              </a:rPr>
              <a:t>Unavailability of washing facilities</a:t>
            </a:r>
          </a:p>
          <a:p>
            <a:pPr eaLnBrk="1" hangingPunct="1"/>
            <a:r>
              <a:rPr lang="en-US" dirty="0" smtClean="0">
                <a:latin typeface="Arial"/>
                <a:cs typeface="Arial"/>
              </a:rPr>
              <a:t>Attacks - conflicts </a:t>
            </a:r>
          </a:p>
          <a:p>
            <a:pPr eaLnBrk="1" hangingPunct="1"/>
            <a:r>
              <a:rPr lang="en-US" dirty="0" smtClean="0">
                <a:latin typeface="Arial"/>
                <a:cs typeface="Arial"/>
              </a:rPr>
              <a:t>Natural disasters</a:t>
            </a:r>
          </a:p>
          <a:p>
            <a:pPr eaLnBrk="1" hangingPunct="1"/>
            <a:r>
              <a:rPr lang="en-US" dirty="0" smtClean="0">
                <a:latin typeface="Arial"/>
                <a:cs typeface="Arial"/>
              </a:rPr>
              <a:t>Environmental hazards</a:t>
            </a:r>
          </a:p>
          <a:p>
            <a:pPr eaLnBrk="1" hangingPunct="1"/>
            <a:r>
              <a:rPr lang="en-US" b="1" dirty="0" smtClean="0">
                <a:latin typeface="Arial"/>
                <a:cs typeface="Arial"/>
              </a:rPr>
              <a:t>Poverty - inequalities</a:t>
            </a:r>
          </a:p>
          <a:p>
            <a:pPr marL="0" indent="0" eaLnBrk="1" hangingPunct="1">
              <a:buNone/>
            </a:pPr>
            <a:endParaRPr lang="en-US" dirty="0" smtClean="0"/>
          </a:p>
          <a:p>
            <a:pPr eaLnBrk="1" hangingPunct="1"/>
            <a:endParaRPr lang="en-US" dirty="0" smtClean="0"/>
          </a:p>
          <a:p>
            <a:pPr eaLnBrk="1" hangingPunct="1"/>
            <a:endParaRPr lang="en-US" sz="3600" dirty="0" smtClean="0"/>
          </a:p>
          <a:p>
            <a:pPr eaLnBrk="1" hangingPunct="1"/>
            <a:endParaRPr lang="en-GB" sz="3600" dirty="0" smtClean="0"/>
          </a:p>
        </p:txBody>
      </p:sp>
      <p:sp>
        <p:nvSpPr>
          <p:cNvPr id="7" name="Slide Number Placeholder 6"/>
          <p:cNvSpPr>
            <a:spLocks noGrp="1"/>
          </p:cNvSpPr>
          <p:nvPr>
            <p:ph type="sldNum" sz="quarter" idx="12"/>
          </p:nvPr>
        </p:nvSpPr>
        <p:spPr/>
        <p:txBody>
          <a:bodyPr/>
          <a:lstStyle/>
          <a:p>
            <a:pPr>
              <a:defRPr/>
            </a:pPr>
            <a:fld id="{3466E74A-78DD-44AE-A675-A410224FB040}" type="slidenum">
              <a:rPr lang="en-US"/>
              <a:pPr>
                <a:defRPr/>
              </a:pPr>
              <a:t>7</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080" y="1628800"/>
            <a:ext cx="3088344" cy="4632516"/>
          </a:xfrm>
          <a:prstGeom prst="rect">
            <a:avLst/>
          </a:prstGeom>
        </p:spPr>
      </p:pic>
      <p:sp>
        <p:nvSpPr>
          <p:cNvPr id="41" name="TextBox 40"/>
          <p:cNvSpPr txBox="1"/>
          <p:nvPr/>
        </p:nvSpPr>
        <p:spPr>
          <a:xfrm>
            <a:off x="5652120" y="6309320"/>
            <a:ext cx="2736304" cy="369332"/>
          </a:xfrm>
          <a:prstGeom prst="rect">
            <a:avLst/>
          </a:prstGeom>
          <a:noFill/>
        </p:spPr>
        <p:txBody>
          <a:bodyPr wrap="square" rtlCol="0">
            <a:spAutoFit/>
          </a:bodyPr>
          <a:lstStyle/>
          <a:p>
            <a:pPr algn="r"/>
            <a:r>
              <a:rPr lang="en-US" dirty="0" smtClean="0"/>
              <a:t>© Stacy Hughes</a:t>
            </a:r>
            <a:endParaRPr lang="en-US" dirty="0"/>
          </a:p>
        </p:txBody>
      </p:sp>
    </p:spTree>
    <p:extLst>
      <p:ext uri="{BB962C8B-B14F-4D97-AF65-F5344CB8AC3E}">
        <p14:creationId xmlns:p14="http://schemas.microsoft.com/office/powerpoint/2010/main" val="663780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anim calcmode="lin" valueType="num">
                                      <p:cBhvr additive="base">
                                        <p:cTn id="11"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anim calcmode="lin" valueType="num">
                                      <p:cBhvr additive="base">
                                        <p:cTn id="15"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281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819">
                                            <p:txEl>
                                              <p:pRg st="3" end="3"/>
                                            </p:txEl>
                                          </p:spTgt>
                                        </p:tgtEl>
                                        <p:attrNameLst>
                                          <p:attrName>style.visibility</p:attrName>
                                        </p:attrNameLst>
                                      </p:cBhvr>
                                      <p:to>
                                        <p:strVal val="visible"/>
                                      </p:to>
                                    </p:set>
                                    <p:anim calcmode="lin" valueType="num">
                                      <p:cBhvr additive="base">
                                        <p:cTn id="19" dur="500" fill="hold"/>
                                        <p:tgtEl>
                                          <p:spTgt spid="16281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281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19">
                                            <p:txEl>
                                              <p:pRg st="4" end="4"/>
                                            </p:txEl>
                                          </p:spTgt>
                                        </p:tgtEl>
                                        <p:attrNameLst>
                                          <p:attrName>style.visibility</p:attrName>
                                        </p:attrNameLst>
                                      </p:cBhvr>
                                      <p:to>
                                        <p:strVal val="visible"/>
                                      </p:to>
                                    </p:set>
                                    <p:anim calcmode="lin" valueType="num">
                                      <p:cBhvr additive="base">
                                        <p:cTn id="23" dur="500" fill="hold"/>
                                        <p:tgtEl>
                                          <p:spTgt spid="16281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281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2819">
                                            <p:txEl>
                                              <p:pRg st="5" end="5"/>
                                            </p:txEl>
                                          </p:spTgt>
                                        </p:tgtEl>
                                        <p:attrNameLst>
                                          <p:attrName>style.visibility</p:attrName>
                                        </p:attrNameLst>
                                      </p:cBhvr>
                                      <p:to>
                                        <p:strVal val="visible"/>
                                      </p:to>
                                    </p:set>
                                    <p:anim calcmode="lin" valueType="num">
                                      <p:cBhvr additive="base">
                                        <p:cTn id="27" dur="500" fill="hold"/>
                                        <p:tgtEl>
                                          <p:spTgt spid="1628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6281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67544" y="620688"/>
            <a:ext cx="8104386" cy="987003"/>
          </a:xfrm>
        </p:spPr>
        <p:txBody>
          <a:bodyPr/>
          <a:lstStyle/>
          <a:p>
            <a:pPr algn="l" eaLnBrk="1" hangingPunct="1"/>
            <a:r>
              <a:rPr lang="en-GB" sz="4000" b="1" dirty="0" smtClean="0">
                <a:solidFill>
                  <a:srgbClr val="00B050"/>
                </a:solidFill>
                <a:latin typeface="Arial"/>
                <a:cs typeface="Arial"/>
              </a:rPr>
              <a:t>Cognitive safety – threatened by</a:t>
            </a:r>
          </a:p>
        </p:txBody>
      </p:sp>
      <p:sp>
        <p:nvSpPr>
          <p:cNvPr id="162819" name="Rectangle 3"/>
          <p:cNvSpPr>
            <a:spLocks noGrp="1" noChangeArrowheads="1"/>
          </p:cNvSpPr>
          <p:nvPr>
            <p:ph type="body" sz="half" idx="1"/>
          </p:nvPr>
        </p:nvSpPr>
        <p:spPr>
          <a:xfrm>
            <a:off x="642938" y="1785938"/>
            <a:ext cx="4433118" cy="4739406"/>
          </a:xfrm>
        </p:spPr>
        <p:txBody>
          <a:bodyPr/>
          <a:lstStyle/>
          <a:p>
            <a:pPr eaLnBrk="1" hangingPunct="1"/>
            <a:r>
              <a:rPr lang="en-US" sz="3600" dirty="0" smtClean="0">
                <a:latin typeface="Arial"/>
                <a:cs typeface="Arial"/>
              </a:rPr>
              <a:t>Malnutrition</a:t>
            </a:r>
          </a:p>
          <a:p>
            <a:pPr eaLnBrk="1" hangingPunct="1"/>
            <a:r>
              <a:rPr lang="en-US" sz="3600" dirty="0" smtClean="0">
                <a:latin typeface="Arial"/>
                <a:cs typeface="Arial"/>
              </a:rPr>
              <a:t>Inadequate stimulation of learning opportunities</a:t>
            </a:r>
          </a:p>
          <a:p>
            <a:pPr eaLnBrk="1" hangingPunct="1"/>
            <a:r>
              <a:rPr lang="en-US" sz="3600" dirty="0" smtClean="0">
                <a:latin typeface="Arial"/>
                <a:cs typeface="Arial"/>
              </a:rPr>
              <a:t>Indoctrination</a:t>
            </a:r>
          </a:p>
          <a:p>
            <a:pPr marL="0" indent="0" eaLnBrk="1" hangingPunct="1">
              <a:buNone/>
            </a:pPr>
            <a:endParaRPr lang="en-US" sz="3600" dirty="0" smtClean="0">
              <a:latin typeface="Arial"/>
              <a:cs typeface="Arial"/>
            </a:endParaRPr>
          </a:p>
          <a:p>
            <a:pPr eaLnBrk="1" hangingPunct="1"/>
            <a:endParaRPr lang="en-US" sz="3600" dirty="0" smtClean="0">
              <a:latin typeface="Arial"/>
              <a:cs typeface="Arial"/>
            </a:endParaRPr>
          </a:p>
          <a:p>
            <a:pPr eaLnBrk="1" hangingPunct="1"/>
            <a:endParaRPr lang="en-US" sz="3600" dirty="0" smtClean="0">
              <a:latin typeface="Arial"/>
              <a:cs typeface="Arial"/>
            </a:endParaRPr>
          </a:p>
          <a:p>
            <a:pPr eaLnBrk="1" hangingPunct="1"/>
            <a:endParaRPr lang="en-US" sz="3600" dirty="0" smtClean="0">
              <a:latin typeface="Arial"/>
              <a:cs typeface="Arial"/>
            </a:endParaRPr>
          </a:p>
          <a:p>
            <a:pPr eaLnBrk="1" hangingPunct="1"/>
            <a:endParaRPr lang="fr-CH" sz="3600" dirty="0" smtClean="0">
              <a:latin typeface="Arial"/>
              <a:cs typeface="Arial"/>
            </a:endParaRPr>
          </a:p>
        </p:txBody>
      </p:sp>
      <p:pic>
        <p:nvPicPr>
          <p:cNvPr id="6148" name="Picture 20"/>
          <p:cNvPicPr>
            <a:picLocks noGrp="1" noChangeAspect="1" noChangeArrowheads="1"/>
          </p:cNvPicPr>
          <p:nvPr>
            <p:ph type="clipArt" sz="half" idx="2"/>
          </p:nvPr>
        </p:nvPicPr>
        <p:blipFill>
          <a:blip r:embed="rId3" cstate="print">
            <a:extLst>
              <a:ext uri="{28A0092B-C50C-407E-A947-70E740481C1C}">
                <a14:useLocalDpi xmlns:a14="http://schemas.microsoft.com/office/drawing/2010/main" val="0"/>
              </a:ext>
            </a:extLst>
          </a:blip>
          <a:stretch>
            <a:fillRect/>
          </a:stretch>
        </p:blipFill>
        <p:spPr>
          <a:xfrm>
            <a:off x="4139952" y="1772816"/>
            <a:ext cx="4572000" cy="3047237"/>
          </a:xfr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Slide Number Placeholder 6"/>
          <p:cNvSpPr>
            <a:spLocks noGrp="1"/>
          </p:cNvSpPr>
          <p:nvPr>
            <p:ph type="sldNum" sz="quarter" idx="12"/>
          </p:nvPr>
        </p:nvSpPr>
        <p:spPr/>
        <p:txBody>
          <a:bodyPr/>
          <a:lstStyle/>
          <a:p>
            <a:pPr>
              <a:defRPr/>
            </a:pPr>
            <a:fld id="{3466E74A-78DD-44AE-A675-A410224FB040}" type="slidenum">
              <a:rPr lang="en-US"/>
              <a:pPr>
                <a:defRPr/>
              </a:pPr>
              <a:t>8</a:t>
            </a:fld>
            <a:endParaRPr lang="en-US"/>
          </a:p>
        </p:txBody>
      </p:sp>
      <p:sp>
        <p:nvSpPr>
          <p:cNvPr id="8"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9" name="Straight Connector 8"/>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TextBox 40"/>
          <p:cNvSpPr txBox="1"/>
          <p:nvPr/>
        </p:nvSpPr>
        <p:spPr>
          <a:xfrm>
            <a:off x="5796136" y="4869160"/>
            <a:ext cx="2736304" cy="369332"/>
          </a:xfrm>
          <a:prstGeom prst="rect">
            <a:avLst/>
          </a:prstGeom>
          <a:noFill/>
        </p:spPr>
        <p:txBody>
          <a:bodyPr wrap="square" rtlCol="0">
            <a:spAutoFit/>
          </a:bodyPr>
          <a:lstStyle/>
          <a:p>
            <a:pPr algn="r"/>
            <a:r>
              <a:rPr lang="en-US" dirty="0" smtClean="0"/>
              <a:t>© Stacy Hughes</a:t>
            </a:r>
            <a:endParaRPr lang="en-US" dirty="0"/>
          </a:p>
        </p:txBody>
      </p:sp>
    </p:spTree>
    <p:extLst>
      <p:ext uri="{BB962C8B-B14F-4D97-AF65-F5344CB8AC3E}">
        <p14:creationId xmlns:p14="http://schemas.microsoft.com/office/powerpoint/2010/main" val="4104249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19">
                                            <p:txEl>
                                              <p:pRg st="1" end="1"/>
                                            </p:txEl>
                                          </p:spTgt>
                                        </p:tgtEl>
                                        <p:attrNameLst>
                                          <p:attrName>style.visibility</p:attrName>
                                        </p:attrNameLst>
                                      </p:cBhvr>
                                      <p:to>
                                        <p:strVal val="visible"/>
                                      </p:to>
                                    </p:set>
                                    <p:anim calcmode="lin" valueType="num">
                                      <p:cBhvr additive="base">
                                        <p:cTn id="11" dur="500" fill="hold"/>
                                        <p:tgtEl>
                                          <p:spTgt spid="16281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281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2819">
                                            <p:txEl>
                                              <p:pRg st="2" end="2"/>
                                            </p:txEl>
                                          </p:spTgt>
                                        </p:tgtEl>
                                        <p:attrNameLst>
                                          <p:attrName>style.visibility</p:attrName>
                                        </p:attrNameLst>
                                      </p:cBhvr>
                                      <p:to>
                                        <p:strVal val="visible"/>
                                      </p:to>
                                    </p:set>
                                    <p:anim calcmode="lin" valueType="num">
                                      <p:cBhvr additive="base">
                                        <p:cTn id="15" dur="500" fill="hold"/>
                                        <p:tgtEl>
                                          <p:spTgt spid="16281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28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7543" y="857250"/>
            <a:ext cx="7920881" cy="774700"/>
          </a:xfrm>
        </p:spPr>
        <p:txBody>
          <a:bodyPr/>
          <a:lstStyle/>
          <a:p>
            <a:pPr algn="l" eaLnBrk="1" hangingPunct="1"/>
            <a:r>
              <a:rPr lang="en-US" sz="4000" b="1" dirty="0" smtClean="0">
                <a:solidFill>
                  <a:srgbClr val="00B050"/>
                </a:solidFill>
                <a:latin typeface="Arial"/>
                <a:cs typeface="Arial"/>
              </a:rPr>
              <a:t>Spiritual safety – threatened by </a:t>
            </a:r>
            <a:endParaRPr lang="en-US" sz="4000" dirty="0" smtClean="0">
              <a:latin typeface="Arial"/>
              <a:cs typeface="Arial"/>
            </a:endParaRPr>
          </a:p>
        </p:txBody>
      </p:sp>
      <p:sp>
        <p:nvSpPr>
          <p:cNvPr id="7171" name="Rectangle 3"/>
          <p:cNvSpPr>
            <a:spLocks noGrp="1" noChangeArrowheads="1"/>
          </p:cNvSpPr>
          <p:nvPr>
            <p:ph idx="1"/>
          </p:nvPr>
        </p:nvSpPr>
        <p:spPr>
          <a:xfrm>
            <a:off x="357188" y="1500188"/>
            <a:ext cx="8631237" cy="4221162"/>
          </a:xfrm>
        </p:spPr>
        <p:txBody>
          <a:bodyPr/>
          <a:lstStyle/>
          <a:p>
            <a:pPr eaLnBrk="1" hangingPunct="1">
              <a:lnSpc>
                <a:spcPct val="90000"/>
              </a:lnSpc>
              <a:buFont typeface="Wingdings" pitchFamily="2" charset="2"/>
              <a:buNone/>
            </a:pPr>
            <a:endParaRPr lang="en-GB" dirty="0" smtClean="0"/>
          </a:p>
          <a:p>
            <a:pPr eaLnBrk="1" hangingPunct="1">
              <a:lnSpc>
                <a:spcPct val="90000"/>
              </a:lnSpc>
              <a:buFont typeface="Wingdings" pitchFamily="2" charset="2"/>
              <a:buNone/>
            </a:pPr>
            <a:endParaRPr lang="en-GB" dirty="0" smtClean="0"/>
          </a:p>
        </p:txBody>
      </p:sp>
      <p:sp>
        <p:nvSpPr>
          <p:cNvPr id="6" name="Slide Number Placeholder 5"/>
          <p:cNvSpPr>
            <a:spLocks noGrp="1"/>
          </p:cNvSpPr>
          <p:nvPr>
            <p:ph type="sldNum" sz="quarter" idx="12"/>
          </p:nvPr>
        </p:nvSpPr>
        <p:spPr/>
        <p:txBody>
          <a:bodyPr/>
          <a:lstStyle/>
          <a:p>
            <a:pPr>
              <a:defRPr/>
            </a:pPr>
            <a:fld id="{EBFD7812-F244-45A3-B094-C2626864C94B}" type="slidenum">
              <a:rPr lang="en-US"/>
              <a:pPr>
                <a:defRPr/>
              </a:pPr>
              <a:t>9</a:t>
            </a:fld>
            <a:endParaRPr lang="en-US"/>
          </a:p>
        </p:txBody>
      </p:sp>
      <p:sp>
        <p:nvSpPr>
          <p:cNvPr id="7" name="Title 1"/>
          <p:cNvSpPr txBox="1">
            <a:spLocks/>
          </p:cNvSpPr>
          <p:nvPr/>
        </p:nvSpPr>
        <p:spPr bwMode="auto">
          <a:xfrm>
            <a:off x="500063" y="142875"/>
            <a:ext cx="8643937" cy="439738"/>
          </a:xfrm>
          <a:prstGeom prst="rect">
            <a:avLst/>
          </a:prstGeom>
          <a:noFill/>
          <a:ln w="9525">
            <a:solidFill>
              <a:schemeClr val="accent1"/>
            </a:solidFill>
            <a:miter lim="800000"/>
            <a:headEnd/>
            <a:tailEnd/>
          </a:ln>
        </p:spPr>
        <p:txBody>
          <a:bodyPr anchor="ctr"/>
          <a:lstStyle/>
          <a:p>
            <a:pPr algn="ctr" eaLnBrk="1" hangingPunct="1">
              <a:defRPr/>
            </a:pPr>
            <a:r>
              <a:rPr lang="en-GB">
                <a:latin typeface="+mj-lt"/>
                <a:ea typeface="+mj-ea"/>
                <a:cs typeface="+mj-cs"/>
              </a:rPr>
              <a:t>Learning to Live Together</a:t>
            </a:r>
            <a:endParaRPr lang="en-US">
              <a:latin typeface="+mj-lt"/>
              <a:ea typeface="+mj-ea"/>
              <a:cs typeface="+mj-cs"/>
            </a:endParaRPr>
          </a:p>
        </p:txBody>
      </p:sp>
      <p:cxnSp>
        <p:nvCxnSpPr>
          <p:cNvPr id="8" name="Straight Connector 7"/>
          <p:cNvCxnSpPr/>
          <p:nvPr/>
        </p:nvCxnSpPr>
        <p:spPr>
          <a:xfrm>
            <a:off x="7429500" y="142875"/>
            <a:ext cx="17145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715250" y="357188"/>
            <a:ext cx="142875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858125" y="571500"/>
            <a:ext cx="12858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072438" y="785813"/>
            <a:ext cx="1071562"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8286750" y="1000125"/>
            <a:ext cx="85725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429625" y="1214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429625" y="1428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29625" y="1643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29625" y="1857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429625" y="2071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429625" y="2286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429625" y="2500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29625" y="2714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429625" y="2928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429625" y="31432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429625" y="33575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429625" y="35718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429625" y="37861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429625" y="40005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8429625" y="42148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29625" y="44291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8429625" y="46434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429625" y="485775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29625" y="507206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429625" y="528637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8429625" y="550068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429625" y="5715000"/>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29625" y="5929313"/>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429625" y="6143625"/>
            <a:ext cx="714375"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429625" y="6357938"/>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429625" y="6572250"/>
            <a:ext cx="7143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0063" y="142875"/>
            <a:ext cx="285750" cy="428625"/>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extBox 1"/>
          <p:cNvSpPr txBox="1"/>
          <p:nvPr/>
        </p:nvSpPr>
        <p:spPr>
          <a:xfrm>
            <a:off x="539552" y="1772816"/>
            <a:ext cx="7920880" cy="4524315"/>
          </a:xfrm>
          <a:prstGeom prst="rect">
            <a:avLst/>
          </a:prstGeom>
          <a:noFill/>
        </p:spPr>
        <p:txBody>
          <a:bodyPr wrap="square" rtlCol="0">
            <a:spAutoFit/>
          </a:bodyPr>
          <a:lstStyle/>
          <a:p>
            <a:pPr marL="457200" indent="-457200">
              <a:buFont typeface="Arial"/>
              <a:buChar char="•"/>
            </a:pPr>
            <a:r>
              <a:rPr lang="en-US" sz="3200" dirty="0" smtClean="0"/>
              <a:t>Lack of spaces for silence and reflection</a:t>
            </a:r>
          </a:p>
          <a:p>
            <a:pPr marL="457200" indent="-457200">
              <a:buFont typeface="Arial"/>
              <a:buChar char="•"/>
            </a:pPr>
            <a:r>
              <a:rPr lang="en-US" sz="3200" dirty="0" smtClean="0"/>
              <a:t>No opportunities for children to practice their own religion</a:t>
            </a:r>
          </a:p>
          <a:p>
            <a:pPr marL="457200" indent="-457200">
              <a:buFont typeface="Arial"/>
              <a:buChar char="•"/>
            </a:pPr>
            <a:r>
              <a:rPr lang="en-US" sz="3200" dirty="0" smtClean="0"/>
              <a:t>No space for possibilities</a:t>
            </a:r>
          </a:p>
          <a:p>
            <a:pPr marL="457200" indent="-457200">
              <a:buFont typeface="Arial"/>
              <a:buChar char="•"/>
            </a:pPr>
            <a:r>
              <a:rPr lang="en-US" sz="3200" dirty="0" smtClean="0"/>
              <a:t>No emphasis on self-expression and for questioning</a:t>
            </a:r>
          </a:p>
          <a:p>
            <a:pPr marL="457200" indent="-457200">
              <a:buFont typeface="Arial"/>
              <a:buChar char="•"/>
            </a:pPr>
            <a:r>
              <a:rPr lang="en-US" sz="3200" dirty="0" smtClean="0"/>
              <a:t>No priority to the arts, nature, sports</a:t>
            </a:r>
          </a:p>
          <a:p>
            <a:pPr marL="457200" indent="-457200">
              <a:buFont typeface="Arial"/>
              <a:buChar char="•"/>
            </a:pPr>
            <a:r>
              <a:rPr lang="en-US" sz="3200" dirty="0" smtClean="0"/>
              <a:t>No encouragement or time for dialogue</a:t>
            </a:r>
          </a:p>
          <a:p>
            <a:pPr marL="457200" indent="-457200">
              <a:buFont typeface="Arial"/>
              <a:buChar char="•"/>
            </a:pPr>
            <a:r>
              <a:rPr lang="en-US" sz="3200" dirty="0" smtClean="0"/>
              <a:t>Absence of Role modeling</a:t>
            </a:r>
            <a:endParaRPr lang="en-US" sz="32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5824</TotalTime>
  <Words>2407</Words>
  <Application>Microsoft Macintosh PowerPoint</Application>
  <PresentationFormat>On-screen Show (4:3)</PresentationFormat>
  <Paragraphs>267</Paragraphs>
  <Slides>21</Slides>
  <Notes>21</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Safe environment for children and youth: from a protection to a development perspective</vt:lpstr>
      <vt:lpstr>Human Dignity</vt:lpstr>
      <vt:lpstr>Safety – Protection perspective</vt:lpstr>
      <vt:lpstr>Safety – From Protection to a Development perspective</vt:lpstr>
      <vt:lpstr>Physical safety – threatened by </vt:lpstr>
      <vt:lpstr>Emotional safety – threatened by </vt:lpstr>
      <vt:lpstr>Environmental safety – threatened by </vt:lpstr>
      <vt:lpstr>Cognitive safety – threatened by</vt:lpstr>
      <vt:lpstr>Spiritual safety – threatened by </vt:lpstr>
      <vt:lpstr>Spiritual safety</vt:lpstr>
      <vt:lpstr>Learning to Live Together</vt:lpstr>
      <vt:lpstr>Learning to Live Together</vt:lpstr>
      <vt:lpstr>Safe learning environment</vt:lpstr>
      <vt:lpstr>Safe learning environment</vt:lpstr>
      <vt:lpstr>Ecuador and Tanzania - Belonging</vt:lpstr>
      <vt:lpstr>Being</vt:lpstr>
      <vt:lpstr>Israel - Connecting </vt:lpstr>
      <vt:lpstr>India, Colombia and Belgium –  Becoming</vt:lpstr>
      <vt:lpstr>Children and youth around the world TRANSFORMING</vt:lpstr>
      <vt:lpstr>Children and Youth’s participation and Safe environment</vt:lpstr>
      <vt:lpstr>PowerPoint Presentation</vt:lpstr>
    </vt:vector>
  </TitlesOfParts>
  <Manager/>
  <Company>Arigatou International</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participation in promoting a safe environment</dc:title>
  <dc:subject/>
  <dc:creator>Maria Lucia Uribe</dc:creator>
  <cp:keywords/>
  <dc:description/>
  <cp:lastModifiedBy>Maria Lucia Uribe</cp:lastModifiedBy>
  <cp:revision>125</cp:revision>
  <dcterms:created xsi:type="dcterms:W3CDTF">2007-02-06T22:10:37Z</dcterms:created>
  <dcterms:modified xsi:type="dcterms:W3CDTF">2013-08-01T05:49:17Z</dcterms:modified>
  <cp:category/>
</cp:coreProperties>
</file>